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71" r:id="rId3"/>
    <p:sldId id="267" r:id="rId4"/>
    <p:sldId id="259" r:id="rId5"/>
    <p:sldId id="262" r:id="rId6"/>
    <p:sldId id="260" r:id="rId7"/>
    <p:sldId id="268" r:id="rId8"/>
    <p:sldId id="269" r:id="rId9"/>
    <p:sldId id="270" r:id="rId10"/>
    <p:sldId id="266" r:id="rId1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8CA3"/>
    <a:srgbClr val="73A4B7"/>
    <a:srgbClr val="0A7D8F"/>
    <a:srgbClr val="0F5E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0" d="100"/>
          <a:sy n="30" d="100"/>
        </p:scale>
        <p:origin x="156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Φύλλο1!$B$1</c:f>
              <c:strCache>
                <c:ptCount val="1"/>
                <c:pt idx="0">
                  <c:v>Πωλήσεις</c:v>
                </c:pt>
              </c:strCache>
            </c:strRef>
          </c:tx>
          <c:dPt>
            <c:idx val="0"/>
            <c:bubble3D val="0"/>
            <c:spPr>
              <a:solidFill>
                <a:srgbClr val="288CA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0E0-4022-AB38-1BA861D12D0B}"/>
              </c:ext>
            </c:extLst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rgbClr val="0A7D8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0E0-4022-AB38-1BA861D12D0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5F2-4747-BA71-EE44F134C93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5F2-4747-BA71-EE44F134C933}"/>
              </c:ext>
            </c:extLst>
          </c:dPt>
          <c:cat>
            <c:strRef>
              <c:f>Φύλλο1!$A$2:$A$5</c:f>
              <c:strCache>
                <c:ptCount val="2"/>
                <c:pt idx="0">
                  <c:v>1ο Τρ.</c:v>
                </c:pt>
                <c:pt idx="1">
                  <c:v>2ο Τρ.</c:v>
                </c:pt>
              </c:strCache>
            </c:strRef>
          </c:cat>
          <c:val>
            <c:numRef>
              <c:f>Φύλλο1!$B$2:$B$5</c:f>
              <c:numCache>
                <c:formatCode>General</c:formatCode>
                <c:ptCount val="4"/>
                <c:pt idx="0">
                  <c:v>3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E0-4022-AB38-1BA861D12D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C20027-3956-42B2-BD24-0A6EC018E71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Y"/>
        </a:p>
      </dgm:t>
    </dgm:pt>
    <dgm:pt modelId="{2602AE90-8944-4762-AC26-6BF0490417EC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l-GR" sz="3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Πρόσθετο ποσό  μέχρι €10.000 για νεαρά ζευγάρια</a:t>
          </a:r>
          <a:endParaRPr lang="en-CY" sz="36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94B09C-E0DB-434A-9911-3629638931E2}" type="parTrans" cxnId="{74FDFF3F-8E0D-44A9-B7E3-392D13573325}">
      <dgm:prSet/>
      <dgm:spPr/>
      <dgm:t>
        <a:bodyPr/>
        <a:lstStyle/>
        <a:p>
          <a:endParaRPr lang="en-CY"/>
        </a:p>
      </dgm:t>
    </dgm:pt>
    <dgm:pt modelId="{BA115AE7-1514-422B-9262-79ACDFEF3FC6}" type="sibTrans" cxnId="{74FDFF3F-8E0D-44A9-B7E3-392D13573325}">
      <dgm:prSet/>
      <dgm:spPr/>
      <dgm:t>
        <a:bodyPr/>
        <a:lstStyle/>
        <a:p>
          <a:endParaRPr lang="en-CY"/>
        </a:p>
      </dgm:t>
    </dgm:pt>
    <dgm:pt modelId="{63470348-3AC3-49CD-AEC3-45A2B7EC1815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l-GR" sz="3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Πρόσθετο ποσό  μέχρι €10.000 για πολύτεκνες οικογένειες</a:t>
          </a:r>
          <a:endParaRPr lang="en-CY" sz="36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918DD0-5402-41E1-B929-6E5CA1C66C8C}" type="parTrans" cxnId="{6AB01AB9-4504-4561-9FEE-BEC91AD009E8}">
      <dgm:prSet/>
      <dgm:spPr/>
      <dgm:t>
        <a:bodyPr/>
        <a:lstStyle/>
        <a:p>
          <a:endParaRPr lang="en-CY"/>
        </a:p>
      </dgm:t>
    </dgm:pt>
    <dgm:pt modelId="{24AD2B73-F90B-4B55-A8E3-FDE7AAF4992B}" type="sibTrans" cxnId="{6AB01AB9-4504-4561-9FEE-BEC91AD009E8}">
      <dgm:prSet/>
      <dgm:spPr/>
      <dgm:t>
        <a:bodyPr/>
        <a:lstStyle/>
        <a:p>
          <a:endParaRPr lang="en-CY"/>
        </a:p>
      </dgm:t>
    </dgm:pt>
    <dgm:pt modelId="{81F52E5A-B68C-4298-932C-B1947FF2734B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l-GR" sz="3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Πρόσθετο Ποσό μέχρι €10.000 για ειδικές κατασκευές (πχ. τοίχους αντιστήριξης) </a:t>
          </a:r>
          <a:endParaRPr lang="en-CY" sz="36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4267ED-B138-447F-A3E5-61B58BFAE6A2}" type="parTrans" cxnId="{CEB36F24-4DA3-4E89-9282-9E0B51D0A527}">
      <dgm:prSet/>
      <dgm:spPr/>
      <dgm:t>
        <a:bodyPr/>
        <a:lstStyle/>
        <a:p>
          <a:endParaRPr lang="en-CY"/>
        </a:p>
      </dgm:t>
    </dgm:pt>
    <dgm:pt modelId="{4A1DBB3F-ECB0-4CE4-9FD8-2EE5CB2D0207}" type="sibTrans" cxnId="{CEB36F24-4DA3-4E89-9282-9E0B51D0A527}">
      <dgm:prSet/>
      <dgm:spPr/>
      <dgm:t>
        <a:bodyPr/>
        <a:lstStyle/>
        <a:p>
          <a:endParaRPr lang="en-CY"/>
        </a:p>
      </dgm:t>
    </dgm:pt>
    <dgm:pt modelId="{18F70A40-4669-4743-BF6A-D4D856F7449D}" type="pres">
      <dgm:prSet presAssocID="{53C20027-3956-42B2-BD24-0A6EC018E710}" presName="linear" presStyleCnt="0">
        <dgm:presLayoutVars>
          <dgm:animLvl val="lvl"/>
          <dgm:resizeHandles val="exact"/>
        </dgm:presLayoutVars>
      </dgm:prSet>
      <dgm:spPr/>
    </dgm:pt>
    <dgm:pt modelId="{DCF90AEF-A4EA-4DAF-9BB2-DA7228A6C417}" type="pres">
      <dgm:prSet presAssocID="{2602AE90-8944-4762-AC26-6BF0490417E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29F2E27-6688-4747-980F-DF1365B22733}" type="pres">
      <dgm:prSet presAssocID="{BA115AE7-1514-422B-9262-79ACDFEF3FC6}" presName="spacer" presStyleCnt="0"/>
      <dgm:spPr/>
    </dgm:pt>
    <dgm:pt modelId="{7AED60D9-8628-4E45-883F-590946211E3B}" type="pres">
      <dgm:prSet presAssocID="{63470348-3AC3-49CD-AEC3-45A2B7EC181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7A76C55-4024-4211-9427-CD039288C3F8}" type="pres">
      <dgm:prSet presAssocID="{24AD2B73-F90B-4B55-A8E3-FDE7AAF4992B}" presName="spacer" presStyleCnt="0"/>
      <dgm:spPr/>
    </dgm:pt>
    <dgm:pt modelId="{46E65845-BDD3-4DC3-A4C0-A31405B1AE72}" type="pres">
      <dgm:prSet presAssocID="{81F52E5A-B68C-4298-932C-B1947FF2734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13A1403-610D-44E7-8DE8-94FCE7A2428B}" type="presOf" srcId="{53C20027-3956-42B2-BD24-0A6EC018E710}" destId="{18F70A40-4669-4743-BF6A-D4D856F7449D}" srcOrd="0" destOrd="0" presId="urn:microsoft.com/office/officeart/2005/8/layout/vList2"/>
    <dgm:cxn modelId="{CEB36F24-4DA3-4E89-9282-9E0B51D0A527}" srcId="{53C20027-3956-42B2-BD24-0A6EC018E710}" destId="{81F52E5A-B68C-4298-932C-B1947FF2734B}" srcOrd="2" destOrd="0" parTransId="{394267ED-B138-447F-A3E5-61B58BFAE6A2}" sibTransId="{4A1DBB3F-ECB0-4CE4-9FD8-2EE5CB2D0207}"/>
    <dgm:cxn modelId="{EAC0C42A-26D3-42A3-8EEF-D9120B81A84D}" type="presOf" srcId="{81F52E5A-B68C-4298-932C-B1947FF2734B}" destId="{46E65845-BDD3-4DC3-A4C0-A31405B1AE72}" srcOrd="0" destOrd="0" presId="urn:microsoft.com/office/officeart/2005/8/layout/vList2"/>
    <dgm:cxn modelId="{66206131-C80D-4112-8F41-96DFA8AA98E5}" type="presOf" srcId="{2602AE90-8944-4762-AC26-6BF0490417EC}" destId="{DCF90AEF-A4EA-4DAF-9BB2-DA7228A6C417}" srcOrd="0" destOrd="0" presId="urn:microsoft.com/office/officeart/2005/8/layout/vList2"/>
    <dgm:cxn modelId="{AFAF0734-F245-4CAE-8E4B-3754BB84451D}" type="presOf" srcId="{63470348-3AC3-49CD-AEC3-45A2B7EC1815}" destId="{7AED60D9-8628-4E45-883F-590946211E3B}" srcOrd="0" destOrd="0" presId="urn:microsoft.com/office/officeart/2005/8/layout/vList2"/>
    <dgm:cxn modelId="{74FDFF3F-8E0D-44A9-B7E3-392D13573325}" srcId="{53C20027-3956-42B2-BD24-0A6EC018E710}" destId="{2602AE90-8944-4762-AC26-6BF0490417EC}" srcOrd="0" destOrd="0" parTransId="{4594B09C-E0DB-434A-9911-3629638931E2}" sibTransId="{BA115AE7-1514-422B-9262-79ACDFEF3FC6}"/>
    <dgm:cxn modelId="{6AB01AB9-4504-4561-9FEE-BEC91AD009E8}" srcId="{53C20027-3956-42B2-BD24-0A6EC018E710}" destId="{63470348-3AC3-49CD-AEC3-45A2B7EC1815}" srcOrd="1" destOrd="0" parTransId="{F0918DD0-5402-41E1-B929-6E5CA1C66C8C}" sibTransId="{24AD2B73-F90B-4B55-A8E3-FDE7AAF4992B}"/>
    <dgm:cxn modelId="{FE8D8972-C140-4226-9595-D7A8CB794FBA}" type="presParOf" srcId="{18F70A40-4669-4743-BF6A-D4D856F7449D}" destId="{DCF90AEF-A4EA-4DAF-9BB2-DA7228A6C417}" srcOrd="0" destOrd="0" presId="urn:microsoft.com/office/officeart/2005/8/layout/vList2"/>
    <dgm:cxn modelId="{D691D0AF-E4B8-497C-9319-C9571D577122}" type="presParOf" srcId="{18F70A40-4669-4743-BF6A-D4D856F7449D}" destId="{629F2E27-6688-4747-980F-DF1365B22733}" srcOrd="1" destOrd="0" presId="urn:microsoft.com/office/officeart/2005/8/layout/vList2"/>
    <dgm:cxn modelId="{AAB15A31-E0C7-4783-97B7-7194FCF6B578}" type="presParOf" srcId="{18F70A40-4669-4743-BF6A-D4D856F7449D}" destId="{7AED60D9-8628-4E45-883F-590946211E3B}" srcOrd="2" destOrd="0" presId="urn:microsoft.com/office/officeart/2005/8/layout/vList2"/>
    <dgm:cxn modelId="{8F636252-E1FD-4A45-9566-AF6394FC6A6B}" type="presParOf" srcId="{18F70A40-4669-4743-BF6A-D4D856F7449D}" destId="{97A76C55-4024-4211-9427-CD039288C3F8}" srcOrd="3" destOrd="0" presId="urn:microsoft.com/office/officeart/2005/8/layout/vList2"/>
    <dgm:cxn modelId="{552C10B7-7D77-4ABE-809B-D00A4CA3BFFC}" type="presParOf" srcId="{18F70A40-4669-4743-BF6A-D4D856F7449D}" destId="{46E65845-BDD3-4DC3-A4C0-A31405B1AE72}" srcOrd="4" destOrd="0" presId="urn:microsoft.com/office/officeart/2005/8/layout/vList2"/>
  </dgm:cxnLst>
  <dgm:bg>
    <a:solidFill>
      <a:schemeClr val="tx2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C20027-3956-42B2-BD24-0A6EC018E71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Y"/>
        </a:p>
      </dgm:t>
    </dgm:pt>
    <dgm:pt modelId="{2602AE90-8944-4762-AC26-6BF0490417EC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l-GR" sz="5400" b="1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Κίνητρο</a:t>
          </a:r>
          <a:r>
            <a:rPr lang="en-US" sz="5400" b="1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</a:t>
          </a:r>
          <a:r>
            <a:rPr lang="el-GR" sz="5400" b="1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Αύξηση συντελεστή δόμησης κατά 25% </a:t>
          </a:r>
          <a:endParaRPr lang="en-CY" sz="54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94B09C-E0DB-434A-9911-3629638931E2}" type="parTrans" cxnId="{74FDFF3F-8E0D-44A9-B7E3-392D13573325}">
      <dgm:prSet/>
      <dgm:spPr/>
      <dgm:t>
        <a:bodyPr/>
        <a:lstStyle/>
        <a:p>
          <a:endParaRPr lang="en-CY"/>
        </a:p>
      </dgm:t>
    </dgm:pt>
    <dgm:pt modelId="{BA115AE7-1514-422B-9262-79ACDFEF3FC6}" type="sibTrans" cxnId="{74FDFF3F-8E0D-44A9-B7E3-392D13573325}">
      <dgm:prSet/>
      <dgm:spPr/>
      <dgm:t>
        <a:bodyPr/>
        <a:lstStyle/>
        <a:p>
          <a:endParaRPr lang="en-CY"/>
        </a:p>
      </dgm:t>
    </dgm:pt>
    <dgm:pt modelId="{18F70A40-4669-4743-BF6A-D4D856F7449D}" type="pres">
      <dgm:prSet presAssocID="{53C20027-3956-42B2-BD24-0A6EC018E710}" presName="linear" presStyleCnt="0">
        <dgm:presLayoutVars>
          <dgm:animLvl val="lvl"/>
          <dgm:resizeHandles val="exact"/>
        </dgm:presLayoutVars>
      </dgm:prSet>
      <dgm:spPr/>
    </dgm:pt>
    <dgm:pt modelId="{DCF90AEF-A4EA-4DAF-9BB2-DA7228A6C417}" type="pres">
      <dgm:prSet presAssocID="{2602AE90-8944-4762-AC26-6BF0490417EC}" presName="parentText" presStyleLbl="node1" presStyleIdx="0" presStyleCnt="1" custLinFactY="-45735" custLinFactNeighborX="6547" custLinFactNeighborY="-100000">
        <dgm:presLayoutVars>
          <dgm:chMax val="0"/>
          <dgm:bulletEnabled val="1"/>
        </dgm:presLayoutVars>
      </dgm:prSet>
      <dgm:spPr/>
    </dgm:pt>
  </dgm:ptLst>
  <dgm:cxnLst>
    <dgm:cxn modelId="{613A1403-610D-44E7-8DE8-94FCE7A2428B}" type="presOf" srcId="{53C20027-3956-42B2-BD24-0A6EC018E710}" destId="{18F70A40-4669-4743-BF6A-D4D856F7449D}" srcOrd="0" destOrd="0" presId="urn:microsoft.com/office/officeart/2005/8/layout/vList2"/>
    <dgm:cxn modelId="{66206131-C80D-4112-8F41-96DFA8AA98E5}" type="presOf" srcId="{2602AE90-8944-4762-AC26-6BF0490417EC}" destId="{DCF90AEF-A4EA-4DAF-9BB2-DA7228A6C417}" srcOrd="0" destOrd="0" presId="urn:microsoft.com/office/officeart/2005/8/layout/vList2"/>
    <dgm:cxn modelId="{74FDFF3F-8E0D-44A9-B7E3-392D13573325}" srcId="{53C20027-3956-42B2-BD24-0A6EC018E710}" destId="{2602AE90-8944-4762-AC26-6BF0490417EC}" srcOrd="0" destOrd="0" parTransId="{4594B09C-E0DB-434A-9911-3629638931E2}" sibTransId="{BA115AE7-1514-422B-9262-79ACDFEF3FC6}"/>
    <dgm:cxn modelId="{FE8D8972-C140-4226-9595-D7A8CB794FBA}" type="presParOf" srcId="{18F70A40-4669-4743-BF6A-D4D856F7449D}" destId="{DCF90AEF-A4EA-4DAF-9BB2-DA7228A6C417}" srcOrd="0" destOrd="0" presId="urn:microsoft.com/office/officeart/2005/8/layout/vList2"/>
  </dgm:cxnLst>
  <dgm:bg>
    <a:solidFill>
      <a:schemeClr val="tx2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3C20027-3956-42B2-BD24-0A6EC018E71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Y"/>
        </a:p>
      </dgm:t>
    </dgm:pt>
    <dgm:pt modelId="{2602AE90-8944-4762-AC26-6BF0490417EC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l-GR" sz="5400" b="1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Κίνητρο</a:t>
          </a:r>
          <a:r>
            <a:rPr lang="en-US" sz="5400" b="1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</a:t>
          </a:r>
          <a:r>
            <a:rPr lang="el-GR" sz="5400" b="1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Αύξηση συντελεστή δόμησης κατά 45% </a:t>
          </a:r>
          <a:endParaRPr lang="en-CY" sz="54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94B09C-E0DB-434A-9911-3629638931E2}" type="parTrans" cxnId="{74FDFF3F-8E0D-44A9-B7E3-392D13573325}">
      <dgm:prSet/>
      <dgm:spPr/>
      <dgm:t>
        <a:bodyPr/>
        <a:lstStyle/>
        <a:p>
          <a:endParaRPr lang="en-CY"/>
        </a:p>
      </dgm:t>
    </dgm:pt>
    <dgm:pt modelId="{BA115AE7-1514-422B-9262-79ACDFEF3FC6}" type="sibTrans" cxnId="{74FDFF3F-8E0D-44A9-B7E3-392D13573325}">
      <dgm:prSet/>
      <dgm:spPr/>
      <dgm:t>
        <a:bodyPr/>
        <a:lstStyle/>
        <a:p>
          <a:endParaRPr lang="en-CY"/>
        </a:p>
      </dgm:t>
    </dgm:pt>
    <dgm:pt modelId="{18F70A40-4669-4743-BF6A-D4D856F7449D}" type="pres">
      <dgm:prSet presAssocID="{53C20027-3956-42B2-BD24-0A6EC018E710}" presName="linear" presStyleCnt="0">
        <dgm:presLayoutVars>
          <dgm:animLvl val="lvl"/>
          <dgm:resizeHandles val="exact"/>
        </dgm:presLayoutVars>
      </dgm:prSet>
      <dgm:spPr/>
    </dgm:pt>
    <dgm:pt modelId="{DCF90AEF-A4EA-4DAF-9BB2-DA7228A6C417}" type="pres">
      <dgm:prSet presAssocID="{2602AE90-8944-4762-AC26-6BF0490417EC}" presName="parentText" presStyleLbl="node1" presStyleIdx="0" presStyleCnt="1" custLinFactY="-45735" custLinFactNeighborX="6547" custLinFactNeighborY="-100000">
        <dgm:presLayoutVars>
          <dgm:chMax val="0"/>
          <dgm:bulletEnabled val="1"/>
        </dgm:presLayoutVars>
      </dgm:prSet>
      <dgm:spPr/>
    </dgm:pt>
  </dgm:ptLst>
  <dgm:cxnLst>
    <dgm:cxn modelId="{613A1403-610D-44E7-8DE8-94FCE7A2428B}" type="presOf" srcId="{53C20027-3956-42B2-BD24-0A6EC018E710}" destId="{18F70A40-4669-4743-BF6A-D4D856F7449D}" srcOrd="0" destOrd="0" presId="urn:microsoft.com/office/officeart/2005/8/layout/vList2"/>
    <dgm:cxn modelId="{66206131-C80D-4112-8F41-96DFA8AA98E5}" type="presOf" srcId="{2602AE90-8944-4762-AC26-6BF0490417EC}" destId="{DCF90AEF-A4EA-4DAF-9BB2-DA7228A6C417}" srcOrd="0" destOrd="0" presId="urn:microsoft.com/office/officeart/2005/8/layout/vList2"/>
    <dgm:cxn modelId="{74FDFF3F-8E0D-44A9-B7E3-392D13573325}" srcId="{53C20027-3956-42B2-BD24-0A6EC018E710}" destId="{2602AE90-8944-4762-AC26-6BF0490417EC}" srcOrd="0" destOrd="0" parTransId="{4594B09C-E0DB-434A-9911-3629638931E2}" sibTransId="{BA115AE7-1514-422B-9262-79ACDFEF3FC6}"/>
    <dgm:cxn modelId="{FE8D8972-C140-4226-9595-D7A8CB794FBA}" type="presParOf" srcId="{18F70A40-4669-4743-BF6A-D4D856F7449D}" destId="{DCF90AEF-A4EA-4DAF-9BB2-DA7228A6C417}" srcOrd="0" destOrd="0" presId="urn:microsoft.com/office/officeart/2005/8/layout/vList2"/>
  </dgm:cxnLst>
  <dgm:bg>
    <a:solidFill>
      <a:schemeClr val="tx2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3C20027-3956-42B2-BD24-0A6EC018E71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Y"/>
        </a:p>
      </dgm:t>
    </dgm:pt>
    <dgm:pt modelId="{2602AE90-8944-4762-AC26-6BF0490417EC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l-GR" sz="5400" b="1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Κίνητρο</a:t>
          </a:r>
          <a:r>
            <a:rPr lang="en-US" sz="5400" b="1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</a:t>
          </a:r>
          <a:r>
            <a:rPr lang="el-GR" sz="5400" b="1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Αύξηση συντελεστή δόμησης κατά 25% </a:t>
          </a:r>
          <a:endParaRPr lang="en-CY" sz="54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94B09C-E0DB-434A-9911-3629638931E2}" type="parTrans" cxnId="{74FDFF3F-8E0D-44A9-B7E3-392D13573325}">
      <dgm:prSet/>
      <dgm:spPr/>
      <dgm:t>
        <a:bodyPr/>
        <a:lstStyle/>
        <a:p>
          <a:endParaRPr lang="en-CY"/>
        </a:p>
      </dgm:t>
    </dgm:pt>
    <dgm:pt modelId="{BA115AE7-1514-422B-9262-79ACDFEF3FC6}" type="sibTrans" cxnId="{74FDFF3F-8E0D-44A9-B7E3-392D13573325}">
      <dgm:prSet/>
      <dgm:spPr/>
      <dgm:t>
        <a:bodyPr/>
        <a:lstStyle/>
        <a:p>
          <a:endParaRPr lang="en-CY"/>
        </a:p>
      </dgm:t>
    </dgm:pt>
    <dgm:pt modelId="{18F70A40-4669-4743-BF6A-D4D856F7449D}" type="pres">
      <dgm:prSet presAssocID="{53C20027-3956-42B2-BD24-0A6EC018E710}" presName="linear" presStyleCnt="0">
        <dgm:presLayoutVars>
          <dgm:animLvl val="lvl"/>
          <dgm:resizeHandles val="exact"/>
        </dgm:presLayoutVars>
      </dgm:prSet>
      <dgm:spPr/>
    </dgm:pt>
    <dgm:pt modelId="{DCF90AEF-A4EA-4DAF-9BB2-DA7228A6C417}" type="pres">
      <dgm:prSet presAssocID="{2602AE90-8944-4762-AC26-6BF0490417EC}" presName="parentText" presStyleLbl="node1" presStyleIdx="0" presStyleCnt="1" custLinFactY="-45735" custLinFactNeighborX="6547" custLinFactNeighborY="-100000">
        <dgm:presLayoutVars>
          <dgm:chMax val="0"/>
          <dgm:bulletEnabled val="1"/>
        </dgm:presLayoutVars>
      </dgm:prSet>
      <dgm:spPr/>
    </dgm:pt>
  </dgm:ptLst>
  <dgm:cxnLst>
    <dgm:cxn modelId="{613A1403-610D-44E7-8DE8-94FCE7A2428B}" type="presOf" srcId="{53C20027-3956-42B2-BD24-0A6EC018E710}" destId="{18F70A40-4669-4743-BF6A-D4D856F7449D}" srcOrd="0" destOrd="0" presId="urn:microsoft.com/office/officeart/2005/8/layout/vList2"/>
    <dgm:cxn modelId="{66206131-C80D-4112-8F41-96DFA8AA98E5}" type="presOf" srcId="{2602AE90-8944-4762-AC26-6BF0490417EC}" destId="{DCF90AEF-A4EA-4DAF-9BB2-DA7228A6C417}" srcOrd="0" destOrd="0" presId="urn:microsoft.com/office/officeart/2005/8/layout/vList2"/>
    <dgm:cxn modelId="{74FDFF3F-8E0D-44A9-B7E3-392D13573325}" srcId="{53C20027-3956-42B2-BD24-0A6EC018E710}" destId="{2602AE90-8944-4762-AC26-6BF0490417EC}" srcOrd="0" destOrd="0" parTransId="{4594B09C-E0DB-434A-9911-3629638931E2}" sibTransId="{BA115AE7-1514-422B-9262-79ACDFEF3FC6}"/>
    <dgm:cxn modelId="{FE8D8972-C140-4226-9595-D7A8CB794FBA}" type="presParOf" srcId="{18F70A40-4669-4743-BF6A-D4D856F7449D}" destId="{DCF90AEF-A4EA-4DAF-9BB2-DA7228A6C417}" srcOrd="0" destOrd="0" presId="urn:microsoft.com/office/officeart/2005/8/layout/vList2"/>
  </dgm:cxnLst>
  <dgm:bg>
    <a:solidFill>
      <a:schemeClr val="tx2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F90AEF-A4EA-4DAF-9BB2-DA7228A6C417}">
      <dsp:nvSpPr>
        <dsp:cNvPr id="0" name=""/>
        <dsp:cNvSpPr/>
      </dsp:nvSpPr>
      <dsp:spPr>
        <a:xfrm>
          <a:off x="0" y="1554"/>
          <a:ext cx="16605514" cy="839474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6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Πρόσθετο ποσό  μέχρι €10.000 για νεαρά ζευγάρια</a:t>
          </a:r>
          <a:endParaRPr lang="en-CY" sz="36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980" y="42534"/>
        <a:ext cx="16523554" cy="757514"/>
      </dsp:txXfrm>
    </dsp:sp>
    <dsp:sp modelId="{7AED60D9-8628-4E45-883F-590946211E3B}">
      <dsp:nvSpPr>
        <dsp:cNvPr id="0" name=""/>
        <dsp:cNvSpPr/>
      </dsp:nvSpPr>
      <dsp:spPr>
        <a:xfrm>
          <a:off x="0" y="941829"/>
          <a:ext cx="16605514" cy="839474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6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Πρόσθετο ποσό  μέχρι €10.000 για πολύτεκνες οικογένειες</a:t>
          </a:r>
          <a:endParaRPr lang="en-CY" sz="36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980" y="982809"/>
        <a:ext cx="16523554" cy="757514"/>
      </dsp:txXfrm>
    </dsp:sp>
    <dsp:sp modelId="{46E65845-BDD3-4DC3-A4C0-A31405B1AE72}">
      <dsp:nvSpPr>
        <dsp:cNvPr id="0" name=""/>
        <dsp:cNvSpPr/>
      </dsp:nvSpPr>
      <dsp:spPr>
        <a:xfrm>
          <a:off x="0" y="1882104"/>
          <a:ext cx="16605514" cy="839474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6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Πρόσθετο Ποσό μέχρι €10.000 για ειδικές κατασκευές (πχ. τοίχους αντιστήριξης) </a:t>
          </a:r>
          <a:endParaRPr lang="en-CY" sz="36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980" y="1923084"/>
        <a:ext cx="16523554" cy="7575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F90AEF-A4EA-4DAF-9BB2-DA7228A6C417}">
      <dsp:nvSpPr>
        <dsp:cNvPr id="0" name=""/>
        <dsp:cNvSpPr/>
      </dsp:nvSpPr>
      <dsp:spPr>
        <a:xfrm>
          <a:off x="0" y="0"/>
          <a:ext cx="16605514" cy="1237686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5400" b="1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Κίνητρο</a:t>
          </a:r>
          <a:r>
            <a:rPr lang="en-US" sz="5400" b="1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</a:t>
          </a:r>
          <a:r>
            <a:rPr lang="el-GR" sz="5400" b="1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Αύξηση συντελεστή δόμησης κατά 25% </a:t>
          </a:r>
          <a:endParaRPr lang="en-CY" sz="54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419" y="60419"/>
        <a:ext cx="16484676" cy="11168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F90AEF-A4EA-4DAF-9BB2-DA7228A6C417}">
      <dsp:nvSpPr>
        <dsp:cNvPr id="0" name=""/>
        <dsp:cNvSpPr/>
      </dsp:nvSpPr>
      <dsp:spPr>
        <a:xfrm>
          <a:off x="0" y="0"/>
          <a:ext cx="16605514" cy="1237686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5400" b="1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Κίνητρο</a:t>
          </a:r>
          <a:r>
            <a:rPr lang="en-US" sz="5400" b="1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</a:t>
          </a:r>
          <a:r>
            <a:rPr lang="el-GR" sz="5400" b="1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Αύξηση συντελεστή δόμησης κατά 45% </a:t>
          </a:r>
          <a:endParaRPr lang="en-CY" sz="54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419" y="60419"/>
        <a:ext cx="16484676" cy="11168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F90AEF-A4EA-4DAF-9BB2-DA7228A6C417}">
      <dsp:nvSpPr>
        <dsp:cNvPr id="0" name=""/>
        <dsp:cNvSpPr/>
      </dsp:nvSpPr>
      <dsp:spPr>
        <a:xfrm>
          <a:off x="0" y="0"/>
          <a:ext cx="16605514" cy="1237686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5400" b="1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Κίνητρο</a:t>
          </a:r>
          <a:r>
            <a:rPr lang="en-US" sz="5400" b="1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</a:t>
          </a:r>
          <a:r>
            <a:rPr lang="el-GR" sz="5400" b="1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Αύξηση συντελεστή δόμησης κατά 25% </a:t>
          </a:r>
          <a:endParaRPr lang="en-CY" sz="54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419" y="60419"/>
        <a:ext cx="16484676" cy="11168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347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77083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9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11338"/>
            <a:ext cx="24737827" cy="1661021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Πολεοδομική άδεια.…"/>
          <p:cNvSpPr txBox="1">
            <a:spLocks noGrp="1"/>
          </p:cNvSpPr>
          <p:nvPr>
            <p:ph type="ctrTitle"/>
          </p:nvPr>
        </p:nvSpPr>
        <p:spPr>
          <a:xfrm>
            <a:off x="1176544" y="1067674"/>
            <a:ext cx="23207456" cy="5126093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>
              <a:defRPr sz="8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l-GR" sz="88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Βελτίωση του </a:t>
            </a:r>
            <a:br>
              <a:rPr lang="el-GR" sz="88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l-GR" sz="88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Νέου Πλαισίου Στεγαστικής Πολιτικής</a:t>
            </a:r>
            <a:endParaRPr dirty="0"/>
          </a:p>
        </p:txBody>
      </p:sp>
      <p:sp>
        <p:nvSpPr>
          <p:cNvPr id="121" name="Κτίζουμε τη νέα επόχή."/>
          <p:cNvSpPr txBox="1">
            <a:spLocks noGrp="1"/>
          </p:cNvSpPr>
          <p:nvPr>
            <p:ph type="subTitle" sz="quarter" idx="1"/>
          </p:nvPr>
        </p:nvSpPr>
        <p:spPr>
          <a:xfrm>
            <a:off x="1201605" y="4189721"/>
            <a:ext cx="16760189" cy="5415132"/>
          </a:xfrm>
          <a:prstGeom prst="rect">
            <a:avLst/>
          </a:prstGeom>
        </p:spPr>
        <p:txBody>
          <a:bodyPr/>
          <a:lstStyle>
            <a:lvl1pPr algn="l">
              <a:defRPr sz="5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lang="el-GR" dirty="0"/>
          </a:p>
          <a:p>
            <a:endParaRPr lang="el-GR" sz="4800" dirty="0"/>
          </a:p>
          <a:p>
            <a:endParaRPr lang="el-GR" sz="4800" dirty="0"/>
          </a:p>
          <a:p>
            <a:endParaRPr lang="el-GR" sz="4800" dirty="0"/>
          </a:p>
          <a:p>
            <a:endParaRPr lang="el-GR" sz="4800" dirty="0"/>
          </a:p>
          <a:p>
            <a:r>
              <a:rPr lang="el-GR" sz="4800" dirty="0"/>
              <a:t>Λευκωσία, 16 Νοεμβρίου 2020</a:t>
            </a:r>
            <a:endParaRPr sz="4800" dirty="0"/>
          </a:p>
        </p:txBody>
      </p:sp>
      <p:sp>
        <p:nvSpPr>
          <p:cNvPr id="122" name="ΚΥΠΡΙΑΚΗ ΔΗΜΟΚΡΑΤΙΑ / ΠΝΕΥΜΑΤΙΚΑ ΔΙΚΑΙΩΜΑΤΑ 2020"/>
          <p:cNvSpPr txBox="1"/>
          <p:nvPr/>
        </p:nvSpPr>
        <p:spPr>
          <a:xfrm>
            <a:off x="1210618" y="12858825"/>
            <a:ext cx="4015061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ΚΥΠΡΙΑΚΗ ΔΗΜΟΚΡΑΤΙΑ</a:t>
            </a:r>
            <a:r>
              <a:t> / ΠΝΕΥΜΑΤΙΚΑ ΔΙΚΑΙΩΜΑΤΑ 2020</a:t>
            </a:r>
          </a:p>
        </p:txBody>
      </p:sp>
      <p:sp>
        <p:nvSpPr>
          <p:cNvPr id="123" name="ΥΠΟΥΡΓΕΙΟ ΕΣΩΤΕΡΙΚΩΝ"/>
          <p:cNvSpPr txBox="1"/>
          <p:nvPr/>
        </p:nvSpPr>
        <p:spPr>
          <a:xfrm>
            <a:off x="12368913" y="11021545"/>
            <a:ext cx="9605671" cy="613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l-GR" sz="3200" dirty="0"/>
              <a:t>ΥΠΟΥΡΓΟΣ ΕΣΩΤΕΡΙΚΩΝ</a:t>
            </a:r>
            <a:endParaRPr sz="3200" dirty="0"/>
          </a:p>
        </p:txBody>
      </p:sp>
      <p:sp>
        <p:nvSpPr>
          <p:cNvPr id="7" name="ΥΠΟΥΡΓΕΙΟ ΕΣΩΤΕΡΙΚΩΝ"/>
          <p:cNvSpPr txBox="1"/>
          <p:nvPr/>
        </p:nvSpPr>
        <p:spPr>
          <a:xfrm>
            <a:off x="12368912" y="10310882"/>
            <a:ext cx="9605671" cy="613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l-GR" sz="4000" dirty="0"/>
              <a:t>ΝΙΚΟΣ ΝΟΥΡΗΣ</a:t>
            </a:r>
            <a:endParaRPr sz="4000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ΚΥΠΡΙΑΚΗ ΔΗΜΟΚΡΑΤΙΑ / ΠΝΕΥΜΑΤΙΚΑ ΔΙΚΑΙΩΜΑΤΑ 2020"/>
          <p:cNvSpPr txBox="1"/>
          <p:nvPr/>
        </p:nvSpPr>
        <p:spPr>
          <a:xfrm>
            <a:off x="1210618" y="12858825"/>
            <a:ext cx="4015061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ΚΥΠΡΙΑΚΗ ΔΗΜΟΚΡΑΤΙΑ</a:t>
            </a:r>
            <a:r>
              <a:t> / ΠΝΕΥΜΑΤΙΚΑ ΔΙΚΑΙΩΜΑΤΑ 2020</a:t>
            </a:r>
          </a:p>
        </p:txBody>
      </p:sp>
      <p:sp>
        <p:nvSpPr>
          <p:cNvPr id="202" name="Ευχαριστούμε"/>
          <p:cNvSpPr txBox="1"/>
          <p:nvPr/>
        </p:nvSpPr>
        <p:spPr>
          <a:xfrm>
            <a:off x="1140756" y="2760241"/>
            <a:ext cx="21543805" cy="1310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ct val="120000"/>
              </a:lnSpc>
              <a:defRPr sz="8500" b="0" i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Ευχαριστούμε</a:t>
            </a:r>
          </a:p>
        </p:txBody>
      </p:sp>
      <p:pic>
        <p:nvPicPr>
          <p:cNvPr id="20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106" y="-2178660"/>
            <a:ext cx="24897783" cy="16615408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ΥΠΟΥΡΓΕΙΟ ΕΣΩΤΕΡΙΚΩΝ"/>
          <p:cNvSpPr txBox="1"/>
          <p:nvPr/>
        </p:nvSpPr>
        <p:spPr>
          <a:xfrm>
            <a:off x="12459230" y="10722463"/>
            <a:ext cx="9605671" cy="613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ΥΠΟΥΡΓΕΙΟ ΕΣΩΤΕΡΙΚΩΝ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328" y="-2152259"/>
            <a:ext cx="24737827" cy="1661021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Πολεοδομική άδεια.…"/>
          <p:cNvSpPr txBox="1">
            <a:spLocks noGrp="1"/>
          </p:cNvSpPr>
          <p:nvPr>
            <p:ph type="ctrTitle"/>
          </p:nvPr>
        </p:nvSpPr>
        <p:spPr>
          <a:xfrm>
            <a:off x="1176544" y="1067674"/>
            <a:ext cx="19872944" cy="5126093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pPr algn="l">
              <a:defRPr sz="8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l-GR" sz="88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Σχέδιο Αναζωογόνησης Ορεινών, Ακριτικών και Μειονεκτικών Περιοχών.</a:t>
            </a:r>
            <a:br>
              <a:rPr lang="el-GR" sz="8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endParaRPr dirty="0"/>
          </a:p>
        </p:txBody>
      </p:sp>
      <p:sp>
        <p:nvSpPr>
          <p:cNvPr id="121" name="Κτίζουμε τη νέα επόχή."/>
          <p:cNvSpPr txBox="1">
            <a:spLocks noGrp="1"/>
          </p:cNvSpPr>
          <p:nvPr>
            <p:ph type="subTitle" sz="quarter" idx="1"/>
          </p:nvPr>
        </p:nvSpPr>
        <p:spPr>
          <a:xfrm>
            <a:off x="1201605" y="4189721"/>
            <a:ext cx="16760189" cy="5415132"/>
          </a:xfrm>
          <a:prstGeom prst="rect">
            <a:avLst/>
          </a:prstGeom>
        </p:spPr>
        <p:txBody>
          <a:bodyPr/>
          <a:lstStyle>
            <a:lvl1pPr algn="l">
              <a:defRPr sz="5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lang="el-GR" dirty="0"/>
          </a:p>
          <a:p>
            <a:r>
              <a:rPr lang="el-GR" b="1" dirty="0"/>
              <a:t>Αξιολογήσαμε και βελτιώσαμε τα κριτήρια για στήριξη όλων των μειονεκτικών περιοχών. </a:t>
            </a:r>
          </a:p>
          <a:p>
            <a:endParaRPr lang="el-GR" dirty="0"/>
          </a:p>
          <a:p>
            <a:r>
              <a:rPr lang="el-GR" dirty="0"/>
              <a:t>Νέα Προκήρυξη Ιανουάριος 2021</a:t>
            </a:r>
          </a:p>
          <a:p>
            <a:endParaRPr dirty="0"/>
          </a:p>
        </p:txBody>
      </p:sp>
      <p:sp>
        <p:nvSpPr>
          <p:cNvPr id="122" name="ΚΥΠΡΙΑΚΗ ΔΗΜΟΚΡΑΤΙΑ / ΠΝΕΥΜΑΤΙΚΑ ΔΙΚΑΙΩΜΑΤΑ 2020"/>
          <p:cNvSpPr txBox="1"/>
          <p:nvPr/>
        </p:nvSpPr>
        <p:spPr>
          <a:xfrm>
            <a:off x="1210618" y="12858825"/>
            <a:ext cx="4015061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ΚΥΠΡΙΑΚΗ ΔΗΜΟΚΡΑΤΙΑ</a:t>
            </a:r>
            <a:r>
              <a:t> / ΠΝΕΥΜΑΤΙΚΑ ΔΙΚΑΙΩΜΑΤΑ 2020</a:t>
            </a:r>
          </a:p>
        </p:txBody>
      </p:sp>
      <p:sp>
        <p:nvSpPr>
          <p:cNvPr id="123" name="ΥΠΟΥΡΓΕΙΟ ΕΣΩΤΕΡΙΚΩΝ"/>
          <p:cNvSpPr txBox="1"/>
          <p:nvPr/>
        </p:nvSpPr>
        <p:spPr>
          <a:xfrm>
            <a:off x="12459230" y="10722463"/>
            <a:ext cx="9605671" cy="613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ΥΠΟΥΡΓΕΙΟ ΕΣΩΤΕΡΙΚΩΝ</a:t>
            </a:r>
          </a:p>
        </p:txBody>
      </p:sp>
    </p:spTree>
    <p:extLst>
      <p:ext uri="{BB962C8B-B14F-4D97-AF65-F5344CB8AC3E}">
        <p14:creationId xmlns:p14="http://schemas.microsoft.com/office/powerpoint/2010/main" val="266294925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984" y="10354106"/>
            <a:ext cx="15700724" cy="3345352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ΚΥΠΡΙΑΚΗ ΔΗΜΟΚΡΑΤΙΑ / ΠΝΕΥΜΑΤΙΚΑ ΔΙΚΑΙΩΜΑΤΑ 2020"/>
          <p:cNvSpPr txBox="1"/>
          <p:nvPr/>
        </p:nvSpPr>
        <p:spPr>
          <a:xfrm>
            <a:off x="1210619" y="12858826"/>
            <a:ext cx="4015062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000"/>
              <a:t>ΚΥΠΡΙΑΚΗ ΔΗΜΟΚΡΑΤΙΑ / ΠΝΕΥΜΑΤΙΚΑ ΔΙΚΑΙΩΜΑΤΑ 2020</a:t>
            </a:r>
          </a:p>
        </p:txBody>
      </p:sp>
      <p:sp>
        <p:nvSpPr>
          <p:cNvPr id="186" name="ΕΠΟΜΕΝΟΣ ΣΤΟΧΟΣ"/>
          <p:cNvSpPr txBox="1"/>
          <p:nvPr/>
        </p:nvSpPr>
        <p:spPr>
          <a:xfrm>
            <a:off x="1270000" y="1137822"/>
            <a:ext cx="21531496" cy="2503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lnSpc>
                <a:spcPct val="120000"/>
              </a:lnSpc>
              <a:defRPr sz="4000" cap="all">
                <a:solidFill>
                  <a:srgbClr val="3077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50000"/>
              </a:lnSpc>
            </a:pPr>
            <a:r>
              <a:rPr lang="el-GR" sz="5200" dirty="0" err="1"/>
              <a:t>Καθορισμοσ</a:t>
            </a:r>
            <a:r>
              <a:rPr lang="el-GR" sz="5200" dirty="0"/>
              <a:t> </a:t>
            </a:r>
            <a:r>
              <a:rPr lang="el-GR" sz="5200" dirty="0" err="1"/>
              <a:t>νεων</a:t>
            </a:r>
            <a:r>
              <a:rPr lang="el-GR" sz="5200" dirty="0"/>
              <a:t> </a:t>
            </a:r>
            <a:r>
              <a:rPr lang="el-GR" sz="5200" dirty="0" err="1"/>
              <a:t>κριτηριων</a:t>
            </a:r>
            <a:endParaRPr lang="el-GR" sz="5200" dirty="0"/>
          </a:p>
          <a:p>
            <a:pPr>
              <a:lnSpc>
                <a:spcPct val="150000"/>
              </a:lnSpc>
            </a:pPr>
            <a:r>
              <a:rPr lang="el-GR" sz="5200" dirty="0"/>
              <a:t>για </a:t>
            </a:r>
            <a:r>
              <a:rPr lang="el-GR" sz="5200" dirty="0" err="1"/>
              <a:t>ενταξη</a:t>
            </a:r>
            <a:r>
              <a:rPr lang="el-GR" sz="5200" dirty="0"/>
              <a:t> </a:t>
            </a:r>
            <a:r>
              <a:rPr lang="el-GR" sz="5200" dirty="0" err="1"/>
              <a:t>μειονεκτικων</a:t>
            </a:r>
            <a:r>
              <a:rPr lang="el-GR" sz="5200" dirty="0"/>
              <a:t> </a:t>
            </a:r>
            <a:r>
              <a:rPr lang="el-GR" sz="5200" dirty="0" err="1"/>
              <a:t>περιοχων</a:t>
            </a:r>
            <a:endParaRPr lang="el-GR" sz="5200" dirty="0"/>
          </a:p>
        </p:txBody>
      </p:sp>
      <p:sp>
        <p:nvSpPr>
          <p:cNvPr id="187" name="Περαιτέρω απλούστευση των τελών της άδειας οικοδομής στη βάση των τετραγωνικών μέτρων.…"/>
          <p:cNvSpPr txBox="1"/>
          <p:nvPr/>
        </p:nvSpPr>
        <p:spPr>
          <a:xfrm>
            <a:off x="9190012" y="4035898"/>
            <a:ext cx="12865316" cy="8207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864000" indent="-685800" algn="just">
              <a:spcBef>
                <a:spcPts val="120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l-GR" sz="40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Υψόμετρο πέραν των 500μ. αντί 600 μ. </a:t>
            </a:r>
          </a:p>
          <a:p>
            <a:pPr marL="864000" indent="-685800" algn="just">
              <a:spcBef>
                <a:spcPts val="120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l-GR" sz="40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Απόσταση πέραν των 40 χλμ. από αστικό κέντρο </a:t>
            </a:r>
          </a:p>
          <a:p>
            <a:pPr marL="864000" indent="-685800" algn="just">
              <a:spcBef>
                <a:spcPts val="120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l-GR" sz="40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Κοινότητες κάτω από 500 κατοίκους (απογραφή 2011) και σε απόσταση πέραν των 30 χλμ. από αστικό κέντρο</a:t>
            </a:r>
          </a:p>
          <a:p>
            <a:pPr marL="864000" indent="-685800" algn="just">
              <a:spcBef>
                <a:spcPts val="120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l-GR" sz="40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Κοινότητες κάτω από 500 κατοίκους το 2011 και με μείωση πληθυσμού 10% από απογραφή 2011 σε σχέση με 2001 ή 20% σε σχέση με 1992 </a:t>
            </a:r>
            <a:endParaRPr lang="en-CY" sz="4000" b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2000"/>
              </a:spcAft>
            </a:pPr>
            <a:endParaRPr lang="el-GR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2000"/>
              </a:spcAft>
            </a:pPr>
            <a:endParaRPr lang="el-GR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ΥΠΟΥΡΓΕΙΟ ΕΣΩΤΕΡΙΚΩΝ"/>
          <p:cNvSpPr txBox="1">
            <a:spLocks noGrp="1"/>
          </p:cNvSpPr>
          <p:nvPr>
            <p:ph type="subTitle" sz="quarter" idx="1"/>
          </p:nvPr>
        </p:nvSpPr>
        <p:spPr>
          <a:xfrm>
            <a:off x="11104847" y="12424384"/>
            <a:ext cx="9605670" cy="61397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800" dirty="0"/>
              <a:t>ΥΠΟΥΡΓΕΙΟ ΕΣΩΤΕΡΙΚΩΝ</a:t>
            </a:r>
          </a:p>
        </p:txBody>
      </p:sp>
      <p:pic>
        <p:nvPicPr>
          <p:cNvPr id="1026" name="Picture 2" descr="Για την ανάπτυξη των ορεινών περιοχών συζήτησαν Καρούσος - Χαμπιαούρης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2" r="14105"/>
          <a:stretch/>
        </p:blipFill>
        <p:spPr bwMode="auto">
          <a:xfrm>
            <a:off x="1321814" y="4035899"/>
            <a:ext cx="7254240" cy="664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96716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984" y="10354105"/>
            <a:ext cx="15700723" cy="3345352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ΚΥΠΡΙΑΚΗ ΔΗΜΟΚΡΑΤΙΑ / ΠΝΕΥΜΑΤΙΚΑ ΔΙΚΑΙΩΜΑΤΑ 2020"/>
          <p:cNvSpPr txBox="1"/>
          <p:nvPr/>
        </p:nvSpPr>
        <p:spPr>
          <a:xfrm>
            <a:off x="1210618" y="12858825"/>
            <a:ext cx="4015061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ΚΥΠΡΙΑΚΗ ΔΗΜΟΚΡΑΤΙΑ</a:t>
            </a:r>
            <a:r>
              <a:t> / ΠΝΕΥΜΑΤΙΚΑ ΔΙΚΑΙΩΜΑΤΑ 2020</a:t>
            </a:r>
          </a:p>
        </p:txBody>
      </p:sp>
      <p:sp>
        <p:nvSpPr>
          <p:cNvPr id="144" name="ΠρΟνοιες ΝΕου ΠλαισΙου"/>
          <p:cNvSpPr txBox="1"/>
          <p:nvPr/>
        </p:nvSpPr>
        <p:spPr>
          <a:xfrm>
            <a:off x="2381249" y="733243"/>
            <a:ext cx="8896835" cy="773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lnSpc>
                <a:spcPct val="120000"/>
              </a:lnSpc>
              <a:defRPr sz="4000" cap="all">
                <a:solidFill>
                  <a:srgbClr val="2F77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l-GR" dirty="0"/>
              <a:t>ΥΦΙΣΤΑΜΕΝΟ ΣΧΕΔΙΟ</a:t>
            </a:r>
            <a:endParaRPr dirty="0"/>
          </a:p>
        </p:txBody>
      </p:sp>
      <p:sp>
        <p:nvSpPr>
          <p:cNvPr id="145" name="• Ηλεκτρονική Υποβολή Αίτησης…"/>
          <p:cNvSpPr txBox="1"/>
          <p:nvPr/>
        </p:nvSpPr>
        <p:spPr>
          <a:xfrm>
            <a:off x="1531210" y="9861281"/>
            <a:ext cx="24384001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/>
            <a:r>
              <a:rPr lang="el-G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Εντάσσονται όλες οι Κοινότητες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</a:t>
            </a:r>
            <a:r>
              <a:rPr lang="el-G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el-GR" sz="36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Τροόδους</a:t>
            </a:r>
            <a:r>
              <a:rPr lang="el-GR" sz="3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(</a:t>
            </a:r>
            <a:r>
              <a:rPr lang="el-G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113</a:t>
            </a:r>
            <a:r>
              <a:rPr lang="el-GR" sz="3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αντί 78)   |   Τοπικού Σχεδίου Ακάμα  (</a:t>
            </a:r>
            <a:r>
              <a:rPr lang="el-G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8</a:t>
            </a:r>
            <a:r>
              <a:rPr lang="el-GR" sz="3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αντί 5)   |   Περιοχής </a:t>
            </a:r>
            <a:r>
              <a:rPr lang="el-GR" sz="36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Τυλληρίας</a:t>
            </a:r>
            <a:r>
              <a:rPr lang="el-GR" sz="3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(</a:t>
            </a:r>
            <a:r>
              <a:rPr lang="el-G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10</a:t>
            </a:r>
            <a:r>
              <a:rPr lang="el-GR" sz="3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αντί 5)</a:t>
            </a:r>
            <a:endParaRPr lang="en-CY" sz="3600" b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ΥΠΟΥΡΓΕΙΟ ΕΣΩΤΕΡΙΚΩΝ"/>
          <p:cNvSpPr txBox="1">
            <a:spLocks noGrp="1"/>
          </p:cNvSpPr>
          <p:nvPr>
            <p:ph type="subTitle" sz="quarter" idx="1"/>
          </p:nvPr>
        </p:nvSpPr>
        <p:spPr>
          <a:xfrm>
            <a:off x="11104845" y="12424383"/>
            <a:ext cx="9605670" cy="61397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800" dirty="0"/>
              <a:t>ΥΠΟΥΡΓΕΙΟ ΕΣΩΤΕΡΙΚΩΝ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522472-D6BE-4F25-8677-36002A245F44}"/>
              </a:ext>
            </a:extLst>
          </p:cNvPr>
          <p:cNvPicPr/>
          <p:nvPr/>
        </p:nvPicPr>
        <p:blipFill rotWithShape="1">
          <a:blip r:embed="rId3"/>
          <a:srcRect l="15798" t="6790" r="3126" b="8642"/>
          <a:stretch/>
        </p:blipFill>
        <p:spPr bwMode="auto">
          <a:xfrm>
            <a:off x="12323749" y="2387718"/>
            <a:ext cx="8884059" cy="50213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3A6D9D7-B85F-4FD7-BC0F-BA69690D0BCC}"/>
              </a:ext>
            </a:extLst>
          </p:cNvPr>
          <p:cNvPicPr/>
          <p:nvPr/>
        </p:nvPicPr>
        <p:blipFill rotWithShape="1">
          <a:blip r:embed="rId4"/>
          <a:srcRect l="11112" t="24382" r="57986" b="44136"/>
          <a:stretch/>
        </p:blipFill>
        <p:spPr bwMode="auto">
          <a:xfrm>
            <a:off x="2534382" y="2387718"/>
            <a:ext cx="8743702" cy="51468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79776" y="1649639"/>
            <a:ext cx="7626096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l-GR" sz="3200" b="1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128 Κοινότητες  |  57.391 Κάτοικοι</a:t>
            </a:r>
          </a:p>
        </p:txBody>
      </p:sp>
      <p:sp>
        <p:nvSpPr>
          <p:cNvPr id="20" name="Oval 9"/>
          <p:cNvSpPr/>
          <p:nvPr/>
        </p:nvSpPr>
        <p:spPr>
          <a:xfrm>
            <a:off x="13054308" y="4533532"/>
            <a:ext cx="620657" cy="6128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6000"/>
          </a:p>
        </p:txBody>
      </p:sp>
      <p:sp>
        <p:nvSpPr>
          <p:cNvPr id="21" name="Oval 2"/>
          <p:cNvSpPr/>
          <p:nvPr/>
        </p:nvSpPr>
        <p:spPr>
          <a:xfrm>
            <a:off x="13046893" y="5035061"/>
            <a:ext cx="517238" cy="9051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6000">
              <a:solidFill>
                <a:srgbClr val="FF0000"/>
              </a:solidFill>
            </a:endParaRPr>
          </a:p>
        </p:txBody>
      </p:sp>
      <p:sp>
        <p:nvSpPr>
          <p:cNvPr id="22" name="Oval 13">
            <a:extLst>
              <a:ext uri="{FF2B5EF4-FFF2-40B4-BE49-F238E27FC236}">
                <a16:creationId xmlns:a16="http://schemas.microsoft.com/office/drawing/2014/main" id="{0A21CDAD-2FD0-4535-A15F-B294DC915620}"/>
              </a:ext>
            </a:extLst>
          </p:cNvPr>
          <p:cNvSpPr/>
          <p:nvPr/>
        </p:nvSpPr>
        <p:spPr>
          <a:xfrm>
            <a:off x="14332467" y="4839980"/>
            <a:ext cx="925117" cy="9190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6000"/>
          </a:p>
        </p:txBody>
      </p:sp>
      <p:sp>
        <p:nvSpPr>
          <p:cNvPr id="23" name="Oval 14">
            <a:extLst>
              <a:ext uri="{FF2B5EF4-FFF2-40B4-BE49-F238E27FC236}">
                <a16:creationId xmlns:a16="http://schemas.microsoft.com/office/drawing/2014/main" id="{D2BEADE0-310F-4FA9-805A-963930841CA0}"/>
              </a:ext>
            </a:extLst>
          </p:cNvPr>
          <p:cNvSpPr/>
          <p:nvPr/>
        </p:nvSpPr>
        <p:spPr>
          <a:xfrm>
            <a:off x="13723211" y="6088714"/>
            <a:ext cx="872020" cy="8280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6000"/>
          </a:p>
        </p:txBody>
      </p:sp>
      <p:sp>
        <p:nvSpPr>
          <p:cNvPr id="24" name="Oval 15">
            <a:extLst>
              <a:ext uri="{FF2B5EF4-FFF2-40B4-BE49-F238E27FC236}">
                <a16:creationId xmlns:a16="http://schemas.microsoft.com/office/drawing/2014/main" id="{2E0A4E4F-CA24-4A01-BB3F-72FB0CC48482}"/>
              </a:ext>
            </a:extLst>
          </p:cNvPr>
          <p:cNvSpPr/>
          <p:nvPr/>
        </p:nvSpPr>
        <p:spPr>
          <a:xfrm>
            <a:off x="15544051" y="5808785"/>
            <a:ext cx="1102718" cy="8991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6000"/>
          </a:p>
        </p:txBody>
      </p:sp>
      <p:sp>
        <p:nvSpPr>
          <p:cNvPr id="25" name="ΠρΟνοιες ΝΕου ΠλαισΙου"/>
          <p:cNvSpPr txBox="1"/>
          <p:nvPr/>
        </p:nvSpPr>
        <p:spPr>
          <a:xfrm>
            <a:off x="12323750" y="733243"/>
            <a:ext cx="8884058" cy="773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lnSpc>
                <a:spcPct val="120000"/>
              </a:lnSpc>
              <a:defRPr sz="4000" cap="all">
                <a:solidFill>
                  <a:srgbClr val="2F77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l-GR" dirty="0" err="1"/>
              <a:t>νεο</a:t>
            </a:r>
            <a:r>
              <a:rPr lang="el-GR" dirty="0"/>
              <a:t> ΣΧΕΔΙΟ</a:t>
            </a:r>
            <a:endParaRPr dirty="0"/>
          </a:p>
        </p:txBody>
      </p:sp>
      <p:sp>
        <p:nvSpPr>
          <p:cNvPr id="26" name="TextBox 25"/>
          <p:cNvSpPr txBox="1"/>
          <p:nvPr/>
        </p:nvSpPr>
        <p:spPr>
          <a:xfrm>
            <a:off x="13046893" y="1649639"/>
            <a:ext cx="7626096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l-GR" sz="3200" b="1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259 Κοινότητες  |  82.987 Κάτοικοι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6018055" y="8379525"/>
            <a:ext cx="5456912" cy="1052759"/>
          </a:xfrm>
          <a:prstGeom prst="rect">
            <a:avLst/>
          </a:prstGeom>
          <a:solidFill>
            <a:srgbClr val="0A7D8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2" name="ΠρΟνοιες ΝΕου ΠλαισΙου"/>
          <p:cNvSpPr txBox="1"/>
          <p:nvPr/>
        </p:nvSpPr>
        <p:spPr>
          <a:xfrm>
            <a:off x="6018055" y="8384754"/>
            <a:ext cx="5456912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lnSpc>
                <a:spcPct val="120000"/>
              </a:lnSpc>
              <a:defRPr sz="4000" cap="all">
                <a:solidFill>
                  <a:srgbClr val="2F77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l-GR" dirty="0">
                <a:solidFill>
                  <a:schemeClr val="bg1"/>
                </a:solidFill>
              </a:rPr>
              <a:t>+ 131 </a:t>
            </a:r>
            <a:r>
              <a:rPr lang="el-GR" dirty="0" err="1">
                <a:solidFill>
                  <a:schemeClr val="bg1"/>
                </a:solidFill>
              </a:rPr>
              <a:t>κοινοτητεσ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3" name="Ορθογώνιο 32"/>
          <p:cNvSpPr/>
          <p:nvPr/>
        </p:nvSpPr>
        <p:spPr>
          <a:xfrm>
            <a:off x="12114055" y="8379525"/>
            <a:ext cx="5456912" cy="1052759"/>
          </a:xfrm>
          <a:prstGeom prst="rect">
            <a:avLst/>
          </a:prstGeom>
          <a:solidFill>
            <a:srgbClr val="0A7D8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4" name="ΠρΟνοιες ΝΕου ΠλαισΙου"/>
          <p:cNvSpPr txBox="1"/>
          <p:nvPr/>
        </p:nvSpPr>
        <p:spPr>
          <a:xfrm>
            <a:off x="12114055" y="8384754"/>
            <a:ext cx="5456912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lnSpc>
                <a:spcPct val="120000"/>
              </a:lnSpc>
              <a:defRPr sz="4000" cap="all">
                <a:solidFill>
                  <a:srgbClr val="2F77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l-GR" dirty="0">
                <a:solidFill>
                  <a:schemeClr val="bg1"/>
                </a:solidFill>
              </a:rPr>
              <a:t>+ 25.596 </a:t>
            </a:r>
            <a:r>
              <a:rPr lang="el-GR" dirty="0" err="1">
                <a:solidFill>
                  <a:schemeClr val="bg1"/>
                </a:solidFill>
              </a:rPr>
              <a:t>κατοικοι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2" name="Δεξί βέλος 11"/>
          <p:cNvSpPr/>
          <p:nvPr/>
        </p:nvSpPr>
        <p:spPr>
          <a:xfrm>
            <a:off x="10413519" y="7751973"/>
            <a:ext cx="2303305" cy="416625"/>
          </a:xfrm>
          <a:prstGeom prst="rightArrow">
            <a:avLst>
              <a:gd name="adj1" fmla="val 50000"/>
              <a:gd name="adj2" fmla="val 235946"/>
            </a:avLst>
          </a:prstGeom>
          <a:solidFill>
            <a:srgbClr val="C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984" y="10354105"/>
            <a:ext cx="15700723" cy="3345352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ΚΥΠΡΙΑΚΗ ΔΗΜΟΚΡΑΤΙΑ / ΠΝΕΥΜΑΤΙΚΑ ΔΙΚΑΙΩΜΑΤΑ 2020"/>
          <p:cNvSpPr txBox="1"/>
          <p:nvPr/>
        </p:nvSpPr>
        <p:spPr>
          <a:xfrm>
            <a:off x="1210618" y="12858825"/>
            <a:ext cx="4015061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ΚΥΠΡΙΑΚΗ ΔΗΜΟΚΡΑΤΙΑ</a:t>
            </a:r>
            <a:r>
              <a:t> / ΠΝΕΥΜΑΤΙΚΑ ΔΙΚΑΙΩΜΑΤΑ 2020</a:t>
            </a:r>
          </a:p>
        </p:txBody>
      </p:sp>
      <p:sp>
        <p:nvSpPr>
          <p:cNvPr id="172" name="ΥΠΟΥΡΓΕΙΟ ΕΣΩΤΕΡΙΚΩΝ"/>
          <p:cNvSpPr txBox="1">
            <a:spLocks noGrp="1"/>
          </p:cNvSpPr>
          <p:nvPr>
            <p:ph type="subTitle" sz="quarter" idx="1"/>
          </p:nvPr>
        </p:nvSpPr>
        <p:spPr>
          <a:xfrm>
            <a:off x="11104845" y="12424383"/>
            <a:ext cx="9605670" cy="613971"/>
          </a:xfrm>
          <a:prstGeom prst="rect">
            <a:avLst/>
          </a:prstGeom>
        </p:spPr>
        <p:txBody>
          <a:bodyPr/>
          <a:lstStyle>
            <a:lvl1pPr algn="l"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ΥΠΟΥΡΓΕΙΟ ΕΣΩΤΕΡΙΚΩΝ</a:t>
            </a:r>
          </a:p>
        </p:txBody>
      </p:sp>
      <p:sp>
        <p:nvSpPr>
          <p:cNvPr id="26" name="ΧΩΡΟΤΑΞΙΚΟ…"/>
          <p:cNvSpPr txBox="1"/>
          <p:nvPr/>
        </p:nvSpPr>
        <p:spPr>
          <a:xfrm>
            <a:off x="0" y="490542"/>
            <a:ext cx="24384000" cy="988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>
              <a:lnSpc>
                <a:spcPct val="120000"/>
              </a:lnSpc>
              <a:defRPr sz="4000" cap="all">
                <a:solidFill>
                  <a:srgbClr val="32788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l-GR" sz="4800" dirty="0"/>
              <a:t>ΠΡΟΣΘΕΤΗ ΟΙΚΟΝΟΜΙΚΗ ΕΝΙΣΧΥΣΗ ΣΕ ΝΕΑΡΑ ΖΕΥΓΑΡΙΑ ΚΑΙ ΠΟΛΥΤΕΚΝΟΥΣ</a:t>
            </a:r>
            <a:endParaRPr sz="4800" dirty="0"/>
          </a:p>
        </p:txBody>
      </p:sp>
      <p:graphicFrame>
        <p:nvGraphicFramePr>
          <p:cNvPr id="27" name="Diagram 1">
            <a:extLst>
              <a:ext uri="{FF2B5EF4-FFF2-40B4-BE49-F238E27FC236}">
                <a16:creationId xmlns:a16="http://schemas.microsoft.com/office/drawing/2014/main" id="{4CDCE020-5A6F-4652-88B8-17352D6B2E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9641733"/>
              </p:ext>
            </p:extLst>
          </p:nvPr>
        </p:nvGraphicFramePr>
        <p:xfrm>
          <a:off x="1692961" y="1910738"/>
          <a:ext cx="16605514" cy="2723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Ορθογώνιο 2"/>
          <p:cNvSpPr/>
          <p:nvPr/>
        </p:nvSpPr>
        <p:spPr>
          <a:xfrm>
            <a:off x="3222123" y="4679763"/>
            <a:ext cx="17472015" cy="816493"/>
          </a:xfrm>
          <a:prstGeom prst="rect">
            <a:avLst/>
          </a:prstGeom>
          <a:solidFill>
            <a:srgbClr val="0A7D8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24250" y="4787092"/>
            <a:ext cx="1912620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6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Ενίσχυση στο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l-GR" sz="36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50% της δαπάνης με κατώτατο όριο ίδιας δαπάνης τις €20.000)</a:t>
            </a:r>
            <a:endParaRPr kumimoji="0" lang="el-GR" sz="360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grpSp>
        <p:nvGrpSpPr>
          <p:cNvPr id="31" name="Group 38">
            <a:extLst>
              <a:ext uri="{FF2B5EF4-FFF2-40B4-BE49-F238E27FC236}">
                <a16:creationId xmlns:a16="http://schemas.microsoft.com/office/drawing/2014/main" id="{EF268E9C-857D-40D7-8A2C-21D03E07CABE}"/>
              </a:ext>
            </a:extLst>
          </p:cNvPr>
          <p:cNvGrpSpPr>
            <a:grpSpLocks/>
          </p:cNvGrpSpPr>
          <p:nvPr/>
        </p:nvGrpSpPr>
        <p:grpSpPr bwMode="auto">
          <a:xfrm>
            <a:off x="2878474" y="7986530"/>
            <a:ext cx="485882" cy="490279"/>
            <a:chOff x="5378" y="3201"/>
            <a:chExt cx="1062" cy="1320"/>
          </a:xfrm>
        </p:grpSpPr>
        <p:pic>
          <p:nvPicPr>
            <p:cNvPr id="32" name="Picture 39">
              <a:extLst>
                <a:ext uri="{FF2B5EF4-FFF2-40B4-BE49-F238E27FC236}">
                  <a16:creationId xmlns:a16="http://schemas.microsoft.com/office/drawing/2014/main" id="{60455DB8-DB99-456C-9155-76014A1BE0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1" y="3201"/>
              <a:ext cx="260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AutoShape 40">
              <a:extLst>
                <a:ext uri="{FF2B5EF4-FFF2-40B4-BE49-F238E27FC236}">
                  <a16:creationId xmlns:a16="http://schemas.microsoft.com/office/drawing/2014/main" id="{57FF9DBF-C0D2-49E3-8CEF-793081E3D2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" y="3478"/>
              <a:ext cx="567" cy="1042"/>
            </a:xfrm>
            <a:custGeom>
              <a:avLst/>
              <a:gdLst>
                <a:gd name="T0" fmla="+- 0 5524 5378"/>
                <a:gd name="T1" fmla="*/ T0 w 567"/>
                <a:gd name="T2" fmla="+- 0 3681 3479"/>
                <a:gd name="T3" fmla="*/ 3681 h 1042"/>
                <a:gd name="T4" fmla="+- 0 5524 5378"/>
                <a:gd name="T5" fmla="*/ T4 w 567"/>
                <a:gd name="T6" fmla="+- 0 3887 3479"/>
                <a:gd name="T7" fmla="*/ 3887 h 1042"/>
                <a:gd name="T8" fmla="+- 0 5485 5378"/>
                <a:gd name="T9" fmla="*/ T8 w 567"/>
                <a:gd name="T10" fmla="+- 0 4481 3479"/>
                <a:gd name="T11" fmla="*/ 4481 h 1042"/>
                <a:gd name="T12" fmla="+- 0 5513 5378"/>
                <a:gd name="T13" fmla="*/ T12 w 567"/>
                <a:gd name="T14" fmla="+- 0 4514 3479"/>
                <a:gd name="T15" fmla="*/ 4514 h 1042"/>
                <a:gd name="T16" fmla="+- 0 5557 5378"/>
                <a:gd name="T17" fmla="*/ T16 w 567"/>
                <a:gd name="T18" fmla="+- 0 4518 3479"/>
                <a:gd name="T19" fmla="*/ 4518 h 1042"/>
                <a:gd name="T20" fmla="+- 0 5589 5378"/>
                <a:gd name="T21" fmla="*/ T20 w 567"/>
                <a:gd name="T22" fmla="+- 0 4490 3479"/>
                <a:gd name="T23" fmla="*/ 4490 h 1042"/>
                <a:gd name="T24" fmla="+- 0 5649 5378"/>
                <a:gd name="T25" fmla="*/ T24 w 567"/>
                <a:gd name="T26" fmla="+- 0 4042 3479"/>
                <a:gd name="T27" fmla="*/ 4042 h 1042"/>
                <a:gd name="T28" fmla="+- 0 5654 5378"/>
                <a:gd name="T29" fmla="*/ T28 w 567"/>
                <a:gd name="T30" fmla="+- 0 4030 3479"/>
                <a:gd name="T31" fmla="*/ 4030 h 1042"/>
                <a:gd name="T32" fmla="+- 0 5798 5378"/>
                <a:gd name="T33" fmla="*/ T32 w 567"/>
                <a:gd name="T34" fmla="+- 0 3887 3479"/>
                <a:gd name="T35" fmla="*/ 3887 h 1042"/>
                <a:gd name="T36" fmla="+- 0 5799 5378"/>
                <a:gd name="T37" fmla="*/ T36 w 567"/>
                <a:gd name="T38" fmla="+- 0 3681 3479"/>
                <a:gd name="T39" fmla="*/ 3681 h 1042"/>
                <a:gd name="T40" fmla="+- 0 5668 5378"/>
                <a:gd name="T41" fmla="*/ T40 w 567"/>
                <a:gd name="T42" fmla="+- 0 4030 3479"/>
                <a:gd name="T43" fmla="*/ 4030 h 1042"/>
                <a:gd name="T44" fmla="+- 0 5673 5378"/>
                <a:gd name="T45" fmla="*/ T44 w 567"/>
                <a:gd name="T46" fmla="+- 0 4042 3479"/>
                <a:gd name="T47" fmla="*/ 4042 h 1042"/>
                <a:gd name="T48" fmla="+- 0 5733 5378"/>
                <a:gd name="T49" fmla="*/ T48 w 567"/>
                <a:gd name="T50" fmla="+- 0 4490 3479"/>
                <a:gd name="T51" fmla="*/ 4490 h 1042"/>
                <a:gd name="T52" fmla="+- 0 5765 5378"/>
                <a:gd name="T53" fmla="*/ T52 w 567"/>
                <a:gd name="T54" fmla="+- 0 4518 3479"/>
                <a:gd name="T55" fmla="*/ 4518 h 1042"/>
                <a:gd name="T56" fmla="+- 0 5809 5378"/>
                <a:gd name="T57" fmla="*/ T56 w 567"/>
                <a:gd name="T58" fmla="+- 0 4514 3479"/>
                <a:gd name="T59" fmla="*/ 4514 h 1042"/>
                <a:gd name="T60" fmla="+- 0 5837 5378"/>
                <a:gd name="T61" fmla="*/ T60 w 567"/>
                <a:gd name="T62" fmla="+- 0 4481 3479"/>
                <a:gd name="T63" fmla="*/ 4481 h 1042"/>
                <a:gd name="T64" fmla="+- 0 5808 5378"/>
                <a:gd name="T65" fmla="*/ T64 w 567"/>
                <a:gd name="T66" fmla="+- 0 4030 3479"/>
                <a:gd name="T67" fmla="*/ 4030 h 1042"/>
                <a:gd name="T68" fmla="+- 0 5533 5378"/>
                <a:gd name="T69" fmla="*/ T68 w 567"/>
                <a:gd name="T70" fmla="+- 0 3479 3479"/>
                <a:gd name="T71" fmla="*/ 3479 h 1042"/>
                <a:gd name="T72" fmla="+- 0 5460 5378"/>
                <a:gd name="T73" fmla="*/ T72 w 567"/>
                <a:gd name="T74" fmla="+- 0 3507 3479"/>
                <a:gd name="T75" fmla="*/ 3507 h 1042"/>
                <a:gd name="T76" fmla="+- 0 5422 5378"/>
                <a:gd name="T77" fmla="*/ T76 w 567"/>
                <a:gd name="T78" fmla="+- 0 3575 3479"/>
                <a:gd name="T79" fmla="*/ 3575 h 1042"/>
                <a:gd name="T80" fmla="+- 0 5380 5378"/>
                <a:gd name="T81" fmla="*/ T80 w 567"/>
                <a:gd name="T82" fmla="+- 0 3954 3479"/>
                <a:gd name="T83" fmla="*/ 3954 h 1042"/>
                <a:gd name="T84" fmla="+- 0 5400 5378"/>
                <a:gd name="T85" fmla="*/ T84 w 567"/>
                <a:gd name="T86" fmla="+- 0 3978 3479"/>
                <a:gd name="T87" fmla="*/ 3978 h 1042"/>
                <a:gd name="T88" fmla="+- 0 5433 5378"/>
                <a:gd name="T89" fmla="*/ T88 w 567"/>
                <a:gd name="T90" fmla="+- 0 3981 3479"/>
                <a:gd name="T91" fmla="*/ 3981 h 1042"/>
                <a:gd name="T92" fmla="+- 0 5457 5378"/>
                <a:gd name="T93" fmla="*/ T92 w 567"/>
                <a:gd name="T94" fmla="+- 0 3961 3479"/>
                <a:gd name="T95" fmla="*/ 3961 h 1042"/>
                <a:gd name="T96" fmla="+- 0 5467 5378"/>
                <a:gd name="T97" fmla="*/ T96 w 567"/>
                <a:gd name="T98" fmla="+- 0 3914 3479"/>
                <a:gd name="T99" fmla="*/ 3914 h 1042"/>
                <a:gd name="T100" fmla="+- 0 5491 5378"/>
                <a:gd name="T101" fmla="*/ T100 w 567"/>
                <a:gd name="T102" fmla="+- 0 3768 3479"/>
                <a:gd name="T103" fmla="*/ 3768 h 1042"/>
                <a:gd name="T104" fmla="+- 0 5500 5378"/>
                <a:gd name="T105" fmla="*/ T104 w 567"/>
                <a:gd name="T106" fmla="+- 0 3715 3479"/>
                <a:gd name="T107" fmla="*/ 3715 h 1042"/>
                <a:gd name="T108" fmla="+- 0 5510 5378"/>
                <a:gd name="T109" fmla="*/ T108 w 567"/>
                <a:gd name="T110" fmla="+- 0 3687 3479"/>
                <a:gd name="T111" fmla="*/ 3687 h 1042"/>
                <a:gd name="T112" fmla="+- 0 5913 5378"/>
                <a:gd name="T113" fmla="*/ T112 w 567"/>
                <a:gd name="T114" fmla="+- 0 3681 3479"/>
                <a:gd name="T115" fmla="*/ 3681 h 1042"/>
                <a:gd name="T116" fmla="+- 0 5887 5378"/>
                <a:gd name="T117" fmla="*/ T116 w 567"/>
                <a:gd name="T118" fmla="+- 0 3538 3479"/>
                <a:gd name="T119" fmla="*/ 3538 h 1042"/>
                <a:gd name="T120" fmla="+- 0 5661 5378"/>
                <a:gd name="T121" fmla="*/ T120 w 567"/>
                <a:gd name="T122" fmla="+- 0 3512 3479"/>
                <a:gd name="T123" fmla="*/ 3512 h 1042"/>
                <a:gd name="T124" fmla="+- 0 5622 5378"/>
                <a:gd name="T125" fmla="*/ T124 w 567"/>
                <a:gd name="T126" fmla="+- 0 3508 3479"/>
                <a:gd name="T127" fmla="*/ 3508 h 1042"/>
                <a:gd name="T128" fmla="+- 0 5589 5378"/>
                <a:gd name="T129" fmla="*/ T128 w 567"/>
                <a:gd name="T130" fmla="+- 0 3479 3479"/>
                <a:gd name="T131" fmla="*/ 3479 h 1042"/>
                <a:gd name="T132" fmla="+- 0 5805 5378"/>
                <a:gd name="T133" fmla="*/ T132 w 567"/>
                <a:gd name="T134" fmla="+- 0 3681 3479"/>
                <a:gd name="T135" fmla="*/ 3681 h 1042"/>
                <a:gd name="T136" fmla="+- 0 5817 5378"/>
                <a:gd name="T137" fmla="*/ T136 w 567"/>
                <a:gd name="T138" fmla="+- 0 3686 3479"/>
                <a:gd name="T139" fmla="*/ 3686 h 1042"/>
                <a:gd name="T140" fmla="+- 0 5823 5378"/>
                <a:gd name="T141" fmla="*/ T140 w 567"/>
                <a:gd name="T142" fmla="+- 0 3722 3479"/>
                <a:gd name="T143" fmla="*/ 3722 h 1042"/>
                <a:gd name="T144" fmla="+- 0 5832 5378"/>
                <a:gd name="T145" fmla="*/ T144 w 567"/>
                <a:gd name="T146" fmla="+- 0 3769 3479"/>
                <a:gd name="T147" fmla="*/ 3769 h 1042"/>
                <a:gd name="T148" fmla="+- 0 5861 5378"/>
                <a:gd name="T149" fmla="*/ T148 w 567"/>
                <a:gd name="T150" fmla="+- 0 3945 3479"/>
                <a:gd name="T151" fmla="*/ 3945 h 1042"/>
                <a:gd name="T152" fmla="+- 0 5875 5378"/>
                <a:gd name="T153" fmla="*/ T152 w 567"/>
                <a:gd name="T154" fmla="+- 0 3973 3479"/>
                <a:gd name="T155" fmla="*/ 3973 h 1042"/>
                <a:gd name="T156" fmla="+- 0 5906 5378"/>
                <a:gd name="T157" fmla="*/ T156 w 567"/>
                <a:gd name="T158" fmla="+- 0 3983 3479"/>
                <a:gd name="T159" fmla="*/ 3983 h 1042"/>
                <a:gd name="T160" fmla="+- 0 5934 5378"/>
                <a:gd name="T161" fmla="*/ T160 w 567"/>
                <a:gd name="T162" fmla="+- 0 3968 3479"/>
                <a:gd name="T163" fmla="*/ 3968 h 1042"/>
                <a:gd name="T164" fmla="+- 0 5944 5378"/>
                <a:gd name="T165" fmla="*/ T164 w 567"/>
                <a:gd name="T166" fmla="+- 0 3938 3479"/>
                <a:gd name="T167" fmla="*/ 3938 h 1042"/>
                <a:gd name="T168" fmla="+- 0 5790 5378"/>
                <a:gd name="T169" fmla="*/ T168 w 567"/>
                <a:gd name="T170" fmla="+- 0 3479 3479"/>
                <a:gd name="T171" fmla="*/ 3479 h 1042"/>
                <a:gd name="T172" fmla="+- 0 5727 5378"/>
                <a:gd name="T173" fmla="*/ T172 w 567"/>
                <a:gd name="T174" fmla="+- 0 3484 3479"/>
                <a:gd name="T175" fmla="*/ 3484 h 1042"/>
                <a:gd name="T176" fmla="+- 0 5689 5378"/>
                <a:gd name="T177" fmla="*/ T176 w 567"/>
                <a:gd name="T178" fmla="+- 0 3507 3479"/>
                <a:gd name="T179" fmla="*/ 3507 h 1042"/>
                <a:gd name="T180" fmla="+- 0 5866 5378"/>
                <a:gd name="T181" fmla="*/ T180 w 567"/>
                <a:gd name="T182" fmla="+- 0 3512 3479"/>
                <a:gd name="T183" fmla="*/ 3512 h 1042"/>
                <a:gd name="T184" fmla="+- 0 5828 5378"/>
                <a:gd name="T185" fmla="*/ T184 w 567"/>
                <a:gd name="T186" fmla="+- 0 3486 3479"/>
                <a:gd name="T187" fmla="*/ 3486 h 104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</a:cxnLst>
              <a:rect l="0" t="0" r="r" b="b"/>
              <a:pathLst>
                <a:path w="567" h="1042">
                  <a:moveTo>
                    <a:pt x="421" y="202"/>
                  </a:moveTo>
                  <a:lnTo>
                    <a:pt x="146" y="202"/>
                  </a:lnTo>
                  <a:lnTo>
                    <a:pt x="146" y="213"/>
                  </a:lnTo>
                  <a:lnTo>
                    <a:pt x="146" y="408"/>
                  </a:lnTo>
                  <a:lnTo>
                    <a:pt x="105" y="980"/>
                  </a:lnTo>
                  <a:lnTo>
                    <a:pt x="107" y="1002"/>
                  </a:lnTo>
                  <a:lnTo>
                    <a:pt x="118" y="1021"/>
                  </a:lnTo>
                  <a:lnTo>
                    <a:pt x="135" y="1035"/>
                  </a:lnTo>
                  <a:lnTo>
                    <a:pt x="156" y="1041"/>
                  </a:lnTo>
                  <a:lnTo>
                    <a:pt x="179" y="1039"/>
                  </a:lnTo>
                  <a:lnTo>
                    <a:pt x="198" y="1028"/>
                  </a:lnTo>
                  <a:lnTo>
                    <a:pt x="211" y="1011"/>
                  </a:lnTo>
                  <a:lnTo>
                    <a:pt x="218" y="990"/>
                  </a:lnTo>
                  <a:lnTo>
                    <a:pt x="271" y="563"/>
                  </a:lnTo>
                  <a:lnTo>
                    <a:pt x="272" y="557"/>
                  </a:lnTo>
                  <a:lnTo>
                    <a:pt x="276" y="551"/>
                  </a:lnTo>
                  <a:lnTo>
                    <a:pt x="430" y="551"/>
                  </a:lnTo>
                  <a:lnTo>
                    <a:pt x="420" y="408"/>
                  </a:lnTo>
                  <a:lnTo>
                    <a:pt x="420" y="213"/>
                  </a:lnTo>
                  <a:lnTo>
                    <a:pt x="421" y="202"/>
                  </a:lnTo>
                  <a:close/>
                  <a:moveTo>
                    <a:pt x="430" y="551"/>
                  </a:moveTo>
                  <a:lnTo>
                    <a:pt x="290" y="551"/>
                  </a:lnTo>
                  <a:lnTo>
                    <a:pt x="294" y="557"/>
                  </a:lnTo>
                  <a:lnTo>
                    <a:pt x="295" y="563"/>
                  </a:lnTo>
                  <a:lnTo>
                    <a:pt x="348" y="990"/>
                  </a:lnTo>
                  <a:lnTo>
                    <a:pt x="355" y="1011"/>
                  </a:lnTo>
                  <a:lnTo>
                    <a:pt x="368" y="1028"/>
                  </a:lnTo>
                  <a:lnTo>
                    <a:pt x="387" y="1039"/>
                  </a:lnTo>
                  <a:lnTo>
                    <a:pt x="410" y="1041"/>
                  </a:lnTo>
                  <a:lnTo>
                    <a:pt x="431" y="1035"/>
                  </a:lnTo>
                  <a:lnTo>
                    <a:pt x="448" y="1021"/>
                  </a:lnTo>
                  <a:lnTo>
                    <a:pt x="459" y="1002"/>
                  </a:lnTo>
                  <a:lnTo>
                    <a:pt x="461" y="980"/>
                  </a:lnTo>
                  <a:lnTo>
                    <a:pt x="430" y="551"/>
                  </a:lnTo>
                  <a:close/>
                  <a:moveTo>
                    <a:pt x="211" y="0"/>
                  </a:moveTo>
                  <a:lnTo>
                    <a:pt x="155" y="0"/>
                  </a:lnTo>
                  <a:lnTo>
                    <a:pt x="116" y="7"/>
                  </a:lnTo>
                  <a:lnTo>
                    <a:pt x="82" y="28"/>
                  </a:lnTo>
                  <a:lnTo>
                    <a:pt x="57" y="59"/>
                  </a:lnTo>
                  <a:lnTo>
                    <a:pt x="44" y="96"/>
                  </a:lnTo>
                  <a:lnTo>
                    <a:pt x="0" y="459"/>
                  </a:lnTo>
                  <a:lnTo>
                    <a:pt x="2" y="475"/>
                  </a:lnTo>
                  <a:lnTo>
                    <a:pt x="10" y="489"/>
                  </a:lnTo>
                  <a:lnTo>
                    <a:pt x="22" y="499"/>
                  </a:lnTo>
                  <a:lnTo>
                    <a:pt x="38" y="504"/>
                  </a:lnTo>
                  <a:lnTo>
                    <a:pt x="55" y="502"/>
                  </a:lnTo>
                  <a:lnTo>
                    <a:pt x="69" y="494"/>
                  </a:lnTo>
                  <a:lnTo>
                    <a:pt x="79" y="482"/>
                  </a:lnTo>
                  <a:lnTo>
                    <a:pt x="84" y="466"/>
                  </a:lnTo>
                  <a:lnTo>
                    <a:pt x="89" y="435"/>
                  </a:lnTo>
                  <a:lnTo>
                    <a:pt x="100" y="364"/>
                  </a:lnTo>
                  <a:lnTo>
                    <a:pt x="113" y="289"/>
                  </a:lnTo>
                  <a:lnTo>
                    <a:pt x="121" y="243"/>
                  </a:lnTo>
                  <a:lnTo>
                    <a:pt x="122" y="236"/>
                  </a:lnTo>
                  <a:lnTo>
                    <a:pt x="126" y="222"/>
                  </a:lnTo>
                  <a:lnTo>
                    <a:pt x="132" y="208"/>
                  </a:lnTo>
                  <a:lnTo>
                    <a:pt x="139" y="202"/>
                  </a:lnTo>
                  <a:lnTo>
                    <a:pt x="535" y="202"/>
                  </a:lnTo>
                  <a:lnTo>
                    <a:pt x="522" y="96"/>
                  </a:lnTo>
                  <a:lnTo>
                    <a:pt x="509" y="59"/>
                  </a:lnTo>
                  <a:lnTo>
                    <a:pt x="488" y="33"/>
                  </a:lnTo>
                  <a:lnTo>
                    <a:pt x="283" y="33"/>
                  </a:lnTo>
                  <a:lnTo>
                    <a:pt x="259" y="32"/>
                  </a:lnTo>
                  <a:lnTo>
                    <a:pt x="244" y="29"/>
                  </a:lnTo>
                  <a:lnTo>
                    <a:pt x="230" y="19"/>
                  </a:lnTo>
                  <a:lnTo>
                    <a:pt x="211" y="0"/>
                  </a:lnTo>
                  <a:close/>
                  <a:moveTo>
                    <a:pt x="535" y="202"/>
                  </a:moveTo>
                  <a:lnTo>
                    <a:pt x="427" y="202"/>
                  </a:lnTo>
                  <a:lnTo>
                    <a:pt x="434" y="203"/>
                  </a:lnTo>
                  <a:lnTo>
                    <a:pt x="439" y="207"/>
                  </a:lnTo>
                  <a:lnTo>
                    <a:pt x="442" y="219"/>
                  </a:lnTo>
                  <a:lnTo>
                    <a:pt x="445" y="243"/>
                  </a:lnTo>
                  <a:lnTo>
                    <a:pt x="449" y="261"/>
                  </a:lnTo>
                  <a:lnTo>
                    <a:pt x="454" y="290"/>
                  </a:lnTo>
                  <a:lnTo>
                    <a:pt x="464" y="351"/>
                  </a:lnTo>
                  <a:lnTo>
                    <a:pt x="483" y="466"/>
                  </a:lnTo>
                  <a:lnTo>
                    <a:pt x="487" y="482"/>
                  </a:lnTo>
                  <a:lnTo>
                    <a:pt x="497" y="494"/>
                  </a:lnTo>
                  <a:lnTo>
                    <a:pt x="511" y="502"/>
                  </a:lnTo>
                  <a:lnTo>
                    <a:pt x="528" y="504"/>
                  </a:lnTo>
                  <a:lnTo>
                    <a:pt x="544" y="499"/>
                  </a:lnTo>
                  <a:lnTo>
                    <a:pt x="556" y="489"/>
                  </a:lnTo>
                  <a:lnTo>
                    <a:pt x="564" y="475"/>
                  </a:lnTo>
                  <a:lnTo>
                    <a:pt x="566" y="459"/>
                  </a:lnTo>
                  <a:lnTo>
                    <a:pt x="535" y="202"/>
                  </a:lnTo>
                  <a:close/>
                  <a:moveTo>
                    <a:pt x="412" y="0"/>
                  </a:moveTo>
                  <a:lnTo>
                    <a:pt x="355" y="0"/>
                  </a:lnTo>
                  <a:lnTo>
                    <a:pt x="349" y="5"/>
                  </a:lnTo>
                  <a:lnTo>
                    <a:pt x="334" y="16"/>
                  </a:lnTo>
                  <a:lnTo>
                    <a:pt x="311" y="28"/>
                  </a:lnTo>
                  <a:lnTo>
                    <a:pt x="283" y="33"/>
                  </a:lnTo>
                  <a:lnTo>
                    <a:pt x="488" y="33"/>
                  </a:lnTo>
                  <a:lnTo>
                    <a:pt x="484" y="28"/>
                  </a:lnTo>
                  <a:lnTo>
                    <a:pt x="450" y="7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rgbClr val="0F5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pic>
          <p:nvPicPr>
            <p:cNvPr id="34" name="Picture 41">
              <a:extLst>
                <a:ext uri="{FF2B5EF4-FFF2-40B4-BE49-F238E27FC236}">
                  <a16:creationId xmlns:a16="http://schemas.microsoft.com/office/drawing/2014/main" id="{6FEA5737-5D9B-4CDF-862C-1A3209A2CC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2" y="3201"/>
              <a:ext cx="260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AutoShape 42">
              <a:extLst>
                <a:ext uri="{FF2B5EF4-FFF2-40B4-BE49-F238E27FC236}">
                  <a16:creationId xmlns:a16="http://schemas.microsoft.com/office/drawing/2014/main" id="{5F8187B9-B29B-4309-9CBC-B0C0A1494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7" y="3483"/>
              <a:ext cx="537" cy="1038"/>
            </a:xfrm>
            <a:custGeom>
              <a:avLst/>
              <a:gdLst>
                <a:gd name="T0" fmla="+- 0 6052 5877"/>
                <a:gd name="T1" fmla="*/ T0 w 537"/>
                <a:gd name="T2" fmla="+- 0 3756 3483"/>
                <a:gd name="T3" fmla="*/ 3756 h 1038"/>
                <a:gd name="T4" fmla="+- 0 6015 5877"/>
                <a:gd name="T5" fmla="*/ T4 w 537"/>
                <a:gd name="T6" fmla="+- 0 4123 3483"/>
                <a:gd name="T7" fmla="*/ 4123 h 1038"/>
                <a:gd name="T8" fmla="+- 0 6083 5877"/>
                <a:gd name="T9" fmla="*/ T8 w 537"/>
                <a:gd name="T10" fmla="+- 0 4512 3483"/>
                <a:gd name="T11" fmla="*/ 4512 h 1038"/>
                <a:gd name="T12" fmla="+- 0 6152 5877"/>
                <a:gd name="T13" fmla="*/ T12 w 537"/>
                <a:gd name="T14" fmla="+- 0 4510 3483"/>
                <a:gd name="T15" fmla="*/ 4510 h 1038"/>
                <a:gd name="T16" fmla="+- 0 6245 5877"/>
                <a:gd name="T17" fmla="*/ T16 w 537"/>
                <a:gd name="T18" fmla="+- 0 4128 3483"/>
                <a:gd name="T19" fmla="*/ 4128 h 1038"/>
                <a:gd name="T20" fmla="+- 0 6377 5877"/>
                <a:gd name="T21" fmla="*/ T20 w 537"/>
                <a:gd name="T22" fmla="+- 0 4104 3483"/>
                <a:gd name="T23" fmla="*/ 4104 h 1038"/>
                <a:gd name="T24" fmla="+- 0 6366 5877"/>
                <a:gd name="T25" fmla="*/ T24 w 537"/>
                <a:gd name="T26" fmla="+- 0 3830 3483"/>
                <a:gd name="T27" fmla="*/ 3830 h 1038"/>
                <a:gd name="T28" fmla="+- 0 6155 5877"/>
                <a:gd name="T29" fmla="*/ T28 w 537"/>
                <a:gd name="T30" fmla="+- 0 3812 3483"/>
                <a:gd name="T31" fmla="*/ 3812 h 1038"/>
                <a:gd name="T32" fmla="+- 0 6111 5877"/>
                <a:gd name="T33" fmla="*/ T32 w 537"/>
                <a:gd name="T34" fmla="+- 0 3772 3483"/>
                <a:gd name="T35" fmla="*/ 3772 h 1038"/>
                <a:gd name="T36" fmla="+- 0 6111 5877"/>
                <a:gd name="T37" fmla="*/ T36 w 537"/>
                <a:gd name="T38" fmla="+- 0 3734 3483"/>
                <a:gd name="T39" fmla="*/ 3734 h 1038"/>
                <a:gd name="T40" fmla="+- 0 6152 5877"/>
                <a:gd name="T41" fmla="*/ T40 w 537"/>
                <a:gd name="T42" fmla="+- 0 3720 3483"/>
                <a:gd name="T43" fmla="*/ 3720 h 1038"/>
                <a:gd name="T44" fmla="+- 0 6230 5877"/>
                <a:gd name="T45" fmla="*/ T44 w 537"/>
                <a:gd name="T46" fmla="+- 0 4498 3483"/>
                <a:gd name="T47" fmla="*/ 4498 h 1038"/>
                <a:gd name="T48" fmla="+- 0 6200 5877"/>
                <a:gd name="T49" fmla="*/ T48 w 537"/>
                <a:gd name="T50" fmla="+- 0 4520 3483"/>
                <a:gd name="T51" fmla="*/ 4520 h 1038"/>
                <a:gd name="T52" fmla="+- 0 6230 5877"/>
                <a:gd name="T53" fmla="*/ T52 w 537"/>
                <a:gd name="T54" fmla="+- 0 4498 3483"/>
                <a:gd name="T55" fmla="*/ 4498 h 1038"/>
                <a:gd name="T56" fmla="+- 0 5977 5877"/>
                <a:gd name="T57" fmla="*/ T56 w 537"/>
                <a:gd name="T58" fmla="+- 0 3535 3483"/>
                <a:gd name="T59" fmla="*/ 3535 h 1038"/>
                <a:gd name="T60" fmla="+- 0 5882 5877"/>
                <a:gd name="T61" fmla="*/ T60 w 537"/>
                <a:gd name="T62" fmla="+- 0 3923 3483"/>
                <a:gd name="T63" fmla="*/ 3923 h 1038"/>
                <a:gd name="T64" fmla="+- 0 5932 5877"/>
                <a:gd name="T65" fmla="*/ T64 w 537"/>
                <a:gd name="T66" fmla="+- 0 3934 3483"/>
                <a:gd name="T67" fmla="*/ 3934 h 1038"/>
                <a:gd name="T68" fmla="+- 0 6004 5877"/>
                <a:gd name="T69" fmla="*/ T68 w 537"/>
                <a:gd name="T70" fmla="+- 0 3725 3483"/>
                <a:gd name="T71" fmla="*/ 3725 h 1038"/>
                <a:gd name="T72" fmla="+- 0 6192 5877"/>
                <a:gd name="T73" fmla="*/ T72 w 537"/>
                <a:gd name="T74" fmla="+- 0 3673 3483"/>
                <a:gd name="T75" fmla="*/ 3673 h 1038"/>
                <a:gd name="T76" fmla="+- 0 6235 5877"/>
                <a:gd name="T77" fmla="*/ T76 w 537"/>
                <a:gd name="T78" fmla="+- 0 3641 3483"/>
                <a:gd name="T79" fmla="*/ 3641 h 1038"/>
                <a:gd name="T80" fmla="+- 0 6292 5877"/>
                <a:gd name="T81" fmla="*/ T80 w 537"/>
                <a:gd name="T82" fmla="+- 0 3637 3483"/>
                <a:gd name="T83" fmla="*/ 3637 h 1038"/>
                <a:gd name="T84" fmla="+- 0 6263 5877"/>
                <a:gd name="T85" fmla="*/ T84 w 537"/>
                <a:gd name="T86" fmla="+- 0 3630 3483"/>
                <a:gd name="T87" fmla="*/ 3630 h 1038"/>
                <a:gd name="T88" fmla="+- 0 6193 5877"/>
                <a:gd name="T89" fmla="*/ T88 w 537"/>
                <a:gd name="T90" fmla="+- 0 3599 3483"/>
                <a:gd name="T91" fmla="*/ 3599 h 1038"/>
                <a:gd name="T92" fmla="+- 0 6173 5877"/>
                <a:gd name="T93" fmla="*/ T92 w 537"/>
                <a:gd name="T94" fmla="+- 0 3556 3483"/>
                <a:gd name="T95" fmla="*/ 3556 h 1038"/>
                <a:gd name="T96" fmla="+- 0 6197 5877"/>
                <a:gd name="T97" fmla="*/ T96 w 537"/>
                <a:gd name="T98" fmla="+- 0 3520 3483"/>
                <a:gd name="T99" fmla="*/ 3520 h 1038"/>
                <a:gd name="T100" fmla="+- 0 6152 5877"/>
                <a:gd name="T101" fmla="*/ T100 w 537"/>
                <a:gd name="T102" fmla="+- 0 3516 3483"/>
                <a:gd name="T103" fmla="*/ 3516 h 1038"/>
                <a:gd name="T104" fmla="+- 0 6079 5877"/>
                <a:gd name="T105" fmla="*/ T104 w 537"/>
                <a:gd name="T106" fmla="+- 0 3483 3483"/>
                <a:gd name="T107" fmla="*/ 3483 h 1038"/>
                <a:gd name="T108" fmla="+- 0 6213 5877"/>
                <a:gd name="T109" fmla="*/ T108 w 537"/>
                <a:gd name="T110" fmla="+- 0 3794 3483"/>
                <a:gd name="T111" fmla="*/ 3794 h 1038"/>
                <a:gd name="T112" fmla="+- 0 6387 5877"/>
                <a:gd name="T113" fmla="*/ T112 w 537"/>
                <a:gd name="T114" fmla="+- 0 3816 3483"/>
                <a:gd name="T115" fmla="*/ 3816 h 1038"/>
                <a:gd name="T116" fmla="+- 0 6366 5877"/>
                <a:gd name="T117" fmla="*/ T116 w 537"/>
                <a:gd name="T118" fmla="+- 0 3803 3483"/>
                <a:gd name="T119" fmla="*/ 3803 h 1038"/>
                <a:gd name="T120" fmla="+- 0 6265 5877"/>
                <a:gd name="T121" fmla="*/ T120 w 537"/>
                <a:gd name="T122" fmla="+- 0 3791 3483"/>
                <a:gd name="T123" fmla="*/ 3791 h 1038"/>
                <a:gd name="T124" fmla="+- 0 6395 5877"/>
                <a:gd name="T125" fmla="*/ T124 w 537"/>
                <a:gd name="T126" fmla="+- 0 3798 3483"/>
                <a:gd name="T127" fmla="*/ 3798 h 1038"/>
                <a:gd name="T128" fmla="+- 0 6408 5877"/>
                <a:gd name="T129" fmla="*/ T128 w 537"/>
                <a:gd name="T130" fmla="+- 0 3795 3483"/>
                <a:gd name="T131" fmla="*/ 3795 h 1038"/>
                <a:gd name="T132" fmla="+- 0 6134 5877"/>
                <a:gd name="T133" fmla="*/ T132 w 537"/>
                <a:gd name="T134" fmla="+- 0 3739 3483"/>
                <a:gd name="T135" fmla="*/ 3739 h 1038"/>
                <a:gd name="T136" fmla="+- 0 6131 5877"/>
                <a:gd name="T137" fmla="*/ T136 w 537"/>
                <a:gd name="T138" fmla="+- 0 3770 3483"/>
                <a:gd name="T139" fmla="*/ 3770 h 1038"/>
                <a:gd name="T140" fmla="+- 0 6176 5877"/>
                <a:gd name="T141" fmla="*/ T140 w 537"/>
                <a:gd name="T142" fmla="+- 0 3798 3483"/>
                <a:gd name="T143" fmla="*/ 3798 h 1038"/>
                <a:gd name="T144" fmla="+- 0 6242 5877"/>
                <a:gd name="T145" fmla="*/ T144 w 537"/>
                <a:gd name="T146" fmla="+- 0 3743 3483"/>
                <a:gd name="T147" fmla="*/ 3743 h 1038"/>
                <a:gd name="T148" fmla="+- 0 6249 5877"/>
                <a:gd name="T149" fmla="*/ T148 w 537"/>
                <a:gd name="T150" fmla="+- 0 3739 3483"/>
                <a:gd name="T151" fmla="*/ 3739 h 1038"/>
                <a:gd name="T152" fmla="+- 0 6302 5877"/>
                <a:gd name="T153" fmla="*/ T152 w 537"/>
                <a:gd name="T154" fmla="+- 0 3769 3483"/>
                <a:gd name="T155" fmla="*/ 3769 h 1038"/>
                <a:gd name="T156" fmla="+- 0 6272 5877"/>
                <a:gd name="T157" fmla="*/ T156 w 537"/>
                <a:gd name="T158" fmla="+- 0 3788 3483"/>
                <a:gd name="T159" fmla="*/ 3788 h 1038"/>
                <a:gd name="T160" fmla="+- 0 6339 5877"/>
                <a:gd name="T161" fmla="*/ T160 w 537"/>
                <a:gd name="T162" fmla="+- 0 3772 3483"/>
                <a:gd name="T163" fmla="*/ 3772 h 1038"/>
                <a:gd name="T164" fmla="+- 0 6249 5877"/>
                <a:gd name="T165" fmla="*/ T164 w 537"/>
                <a:gd name="T166" fmla="+- 0 3659 3483"/>
                <a:gd name="T167" fmla="*/ 3659 h 1038"/>
                <a:gd name="T168" fmla="+- 0 6187 5877"/>
                <a:gd name="T169" fmla="*/ T168 w 537"/>
                <a:gd name="T170" fmla="+- 0 3706 3483"/>
                <a:gd name="T171" fmla="*/ 3706 h 1038"/>
                <a:gd name="T172" fmla="+- 0 6242 5877"/>
                <a:gd name="T173" fmla="*/ T172 w 537"/>
                <a:gd name="T174" fmla="+- 0 3743 3483"/>
                <a:gd name="T175" fmla="*/ 3743 h 1038"/>
                <a:gd name="T176" fmla="+- 0 6328 5877"/>
                <a:gd name="T177" fmla="*/ T176 w 537"/>
                <a:gd name="T178" fmla="+- 0 3717 3483"/>
                <a:gd name="T179" fmla="*/ 3717 h 1038"/>
                <a:gd name="T180" fmla="+- 0 6306 5877"/>
                <a:gd name="T181" fmla="*/ T180 w 537"/>
                <a:gd name="T182" fmla="+- 0 3675 3483"/>
                <a:gd name="T183" fmla="*/ 3675 h 1038"/>
                <a:gd name="T184" fmla="+- 0 6268 5877"/>
                <a:gd name="T185" fmla="*/ T184 w 537"/>
                <a:gd name="T186" fmla="+- 0 3663 3483"/>
                <a:gd name="T187" fmla="*/ 3663 h 1038"/>
                <a:gd name="T188" fmla="+- 0 6136 5877"/>
                <a:gd name="T189" fmla="*/ T188 w 537"/>
                <a:gd name="T190" fmla="+- 0 3720 3483"/>
                <a:gd name="T191" fmla="*/ 3720 h 1038"/>
                <a:gd name="T192" fmla="+- 0 6151 5877"/>
                <a:gd name="T193" fmla="*/ T192 w 537"/>
                <a:gd name="T194" fmla="+- 0 3720 3483"/>
                <a:gd name="T195" fmla="*/ 3720 h 1038"/>
                <a:gd name="T196" fmla="+- 0 6268 5877"/>
                <a:gd name="T197" fmla="*/ T196 w 537"/>
                <a:gd name="T198" fmla="+- 0 3644 3483"/>
                <a:gd name="T199" fmla="*/ 3644 h 1038"/>
                <a:gd name="T200" fmla="+- 0 6296 5877"/>
                <a:gd name="T201" fmla="*/ T200 w 537"/>
                <a:gd name="T202" fmla="+- 0 3647 3483"/>
                <a:gd name="T203" fmla="*/ 3647 h 1038"/>
                <a:gd name="T204" fmla="+- 0 6225 5877"/>
                <a:gd name="T205" fmla="*/ T204 w 537"/>
                <a:gd name="T206" fmla="+- 0 3517 3483"/>
                <a:gd name="T207" fmla="*/ 3517 h 1038"/>
                <a:gd name="T208" fmla="+- 0 6290 5877"/>
                <a:gd name="T209" fmla="*/ T208 w 537"/>
                <a:gd name="T210" fmla="+- 0 3538 3483"/>
                <a:gd name="T211" fmla="*/ 3538 h 1038"/>
                <a:gd name="T212" fmla="+- 0 6292 5877"/>
                <a:gd name="T213" fmla="*/ T212 w 537"/>
                <a:gd name="T214" fmla="+- 0 3520 3483"/>
                <a:gd name="T215" fmla="*/ 3520 h 1038"/>
                <a:gd name="T216" fmla="+- 0 6192 5877"/>
                <a:gd name="T217" fmla="*/ T216 w 537"/>
                <a:gd name="T218" fmla="+- 0 3512 3483"/>
                <a:gd name="T219" fmla="*/ 3512 h 1038"/>
                <a:gd name="T220" fmla="+- 0 6281 5877"/>
                <a:gd name="T221" fmla="*/ T220 w 537"/>
                <a:gd name="T222" fmla="+- 0 3507 3483"/>
                <a:gd name="T223" fmla="*/ 3507 h 1038"/>
                <a:gd name="T224" fmla="+- 0 6237 5877"/>
                <a:gd name="T225" fmla="*/ T224 w 537"/>
                <a:gd name="T226" fmla="+- 0 3484 3483"/>
                <a:gd name="T227" fmla="*/ 3484 h 103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</a:cxnLst>
              <a:rect l="0" t="0" r="r" b="b"/>
              <a:pathLst>
                <a:path w="537" h="1038">
                  <a:moveTo>
                    <a:pt x="312" y="193"/>
                  </a:moveTo>
                  <a:lnTo>
                    <a:pt x="154" y="193"/>
                  </a:lnTo>
                  <a:lnTo>
                    <a:pt x="156" y="204"/>
                  </a:lnTo>
                  <a:lnTo>
                    <a:pt x="175" y="273"/>
                  </a:lnTo>
                  <a:lnTo>
                    <a:pt x="51" y="621"/>
                  </a:lnTo>
                  <a:lnTo>
                    <a:pt x="85" y="630"/>
                  </a:lnTo>
                  <a:lnTo>
                    <a:pt x="110" y="635"/>
                  </a:lnTo>
                  <a:lnTo>
                    <a:pt x="138" y="640"/>
                  </a:lnTo>
                  <a:lnTo>
                    <a:pt x="182" y="645"/>
                  </a:lnTo>
                  <a:lnTo>
                    <a:pt x="196" y="1008"/>
                  </a:lnTo>
                  <a:lnTo>
                    <a:pt x="199" y="1020"/>
                  </a:lnTo>
                  <a:lnTo>
                    <a:pt x="206" y="1029"/>
                  </a:lnTo>
                  <a:lnTo>
                    <a:pt x="216" y="1035"/>
                  </a:lnTo>
                  <a:lnTo>
                    <a:pt x="227" y="1037"/>
                  </a:lnTo>
                  <a:lnTo>
                    <a:pt x="265" y="1037"/>
                  </a:lnTo>
                  <a:lnTo>
                    <a:pt x="275" y="1027"/>
                  </a:lnTo>
                  <a:lnTo>
                    <a:pt x="275" y="1015"/>
                  </a:lnTo>
                  <a:lnTo>
                    <a:pt x="353" y="1015"/>
                  </a:lnTo>
                  <a:lnTo>
                    <a:pt x="355" y="1008"/>
                  </a:lnTo>
                  <a:lnTo>
                    <a:pt x="368" y="645"/>
                  </a:lnTo>
                  <a:lnTo>
                    <a:pt x="420" y="638"/>
                  </a:lnTo>
                  <a:lnTo>
                    <a:pt x="462" y="630"/>
                  </a:lnTo>
                  <a:lnTo>
                    <a:pt x="490" y="623"/>
                  </a:lnTo>
                  <a:lnTo>
                    <a:pt x="500" y="621"/>
                  </a:lnTo>
                  <a:lnTo>
                    <a:pt x="416" y="385"/>
                  </a:lnTo>
                  <a:lnTo>
                    <a:pt x="442" y="374"/>
                  </a:lnTo>
                  <a:lnTo>
                    <a:pt x="466" y="361"/>
                  </a:lnTo>
                  <a:lnTo>
                    <a:pt x="489" y="347"/>
                  </a:lnTo>
                  <a:lnTo>
                    <a:pt x="508" y="334"/>
                  </a:lnTo>
                  <a:lnTo>
                    <a:pt x="510" y="333"/>
                  </a:lnTo>
                  <a:lnTo>
                    <a:pt x="300" y="333"/>
                  </a:lnTo>
                  <a:lnTo>
                    <a:pt x="278" y="329"/>
                  </a:lnTo>
                  <a:lnTo>
                    <a:pt x="259" y="317"/>
                  </a:lnTo>
                  <a:lnTo>
                    <a:pt x="245" y="305"/>
                  </a:lnTo>
                  <a:lnTo>
                    <a:pt x="240" y="298"/>
                  </a:lnTo>
                  <a:lnTo>
                    <a:pt x="234" y="289"/>
                  </a:lnTo>
                  <a:lnTo>
                    <a:pt x="231" y="280"/>
                  </a:lnTo>
                  <a:lnTo>
                    <a:pt x="230" y="270"/>
                  </a:lnTo>
                  <a:lnTo>
                    <a:pt x="231" y="261"/>
                  </a:lnTo>
                  <a:lnTo>
                    <a:pt x="234" y="251"/>
                  </a:lnTo>
                  <a:lnTo>
                    <a:pt x="241" y="242"/>
                  </a:lnTo>
                  <a:lnTo>
                    <a:pt x="255" y="237"/>
                  </a:lnTo>
                  <a:lnTo>
                    <a:pt x="259" y="237"/>
                  </a:lnTo>
                  <a:lnTo>
                    <a:pt x="275" y="237"/>
                  </a:lnTo>
                  <a:lnTo>
                    <a:pt x="278" y="234"/>
                  </a:lnTo>
                  <a:lnTo>
                    <a:pt x="304" y="203"/>
                  </a:lnTo>
                  <a:lnTo>
                    <a:pt x="312" y="193"/>
                  </a:lnTo>
                  <a:close/>
                  <a:moveTo>
                    <a:pt x="353" y="1015"/>
                  </a:moveTo>
                  <a:lnTo>
                    <a:pt x="275" y="1015"/>
                  </a:lnTo>
                  <a:lnTo>
                    <a:pt x="275" y="1027"/>
                  </a:lnTo>
                  <a:lnTo>
                    <a:pt x="285" y="1037"/>
                  </a:lnTo>
                  <a:lnTo>
                    <a:pt x="323" y="1037"/>
                  </a:lnTo>
                  <a:lnTo>
                    <a:pt x="335" y="1035"/>
                  </a:lnTo>
                  <a:lnTo>
                    <a:pt x="344" y="1029"/>
                  </a:lnTo>
                  <a:lnTo>
                    <a:pt x="351" y="1020"/>
                  </a:lnTo>
                  <a:lnTo>
                    <a:pt x="353" y="1015"/>
                  </a:lnTo>
                  <a:close/>
                  <a:moveTo>
                    <a:pt x="202" y="0"/>
                  </a:moveTo>
                  <a:lnTo>
                    <a:pt x="163" y="6"/>
                  </a:lnTo>
                  <a:lnTo>
                    <a:pt x="128" y="24"/>
                  </a:lnTo>
                  <a:lnTo>
                    <a:pt x="100" y="52"/>
                  </a:lnTo>
                  <a:lnTo>
                    <a:pt x="82" y="90"/>
                  </a:lnTo>
                  <a:lnTo>
                    <a:pt x="0" y="413"/>
                  </a:lnTo>
                  <a:lnTo>
                    <a:pt x="0" y="428"/>
                  </a:lnTo>
                  <a:lnTo>
                    <a:pt x="5" y="440"/>
                  </a:lnTo>
                  <a:lnTo>
                    <a:pt x="15" y="450"/>
                  </a:lnTo>
                  <a:lnTo>
                    <a:pt x="28" y="456"/>
                  </a:lnTo>
                  <a:lnTo>
                    <a:pt x="42" y="456"/>
                  </a:lnTo>
                  <a:lnTo>
                    <a:pt x="55" y="451"/>
                  </a:lnTo>
                  <a:lnTo>
                    <a:pt x="65" y="441"/>
                  </a:lnTo>
                  <a:lnTo>
                    <a:pt x="70" y="428"/>
                  </a:lnTo>
                  <a:lnTo>
                    <a:pt x="119" y="268"/>
                  </a:lnTo>
                  <a:lnTo>
                    <a:pt x="127" y="242"/>
                  </a:lnTo>
                  <a:lnTo>
                    <a:pt x="132" y="227"/>
                  </a:lnTo>
                  <a:lnTo>
                    <a:pt x="142" y="193"/>
                  </a:lnTo>
                  <a:lnTo>
                    <a:pt x="312" y="193"/>
                  </a:lnTo>
                  <a:lnTo>
                    <a:pt x="315" y="190"/>
                  </a:lnTo>
                  <a:lnTo>
                    <a:pt x="326" y="178"/>
                  </a:lnTo>
                  <a:lnTo>
                    <a:pt x="337" y="169"/>
                  </a:lnTo>
                  <a:lnTo>
                    <a:pt x="347" y="162"/>
                  </a:lnTo>
                  <a:lnTo>
                    <a:pt x="358" y="158"/>
                  </a:lnTo>
                  <a:lnTo>
                    <a:pt x="417" y="158"/>
                  </a:lnTo>
                  <a:lnTo>
                    <a:pt x="416" y="154"/>
                  </a:lnTo>
                  <a:lnTo>
                    <a:pt x="415" y="154"/>
                  </a:lnTo>
                  <a:lnTo>
                    <a:pt x="413" y="153"/>
                  </a:lnTo>
                  <a:lnTo>
                    <a:pt x="411" y="153"/>
                  </a:lnTo>
                  <a:lnTo>
                    <a:pt x="409" y="153"/>
                  </a:lnTo>
                  <a:lnTo>
                    <a:pt x="386" y="147"/>
                  </a:lnTo>
                  <a:lnTo>
                    <a:pt x="368" y="141"/>
                  </a:lnTo>
                  <a:lnTo>
                    <a:pt x="352" y="135"/>
                  </a:lnTo>
                  <a:lnTo>
                    <a:pt x="334" y="127"/>
                  </a:lnTo>
                  <a:lnTo>
                    <a:pt x="316" y="116"/>
                  </a:lnTo>
                  <a:lnTo>
                    <a:pt x="304" y="105"/>
                  </a:lnTo>
                  <a:lnTo>
                    <a:pt x="298" y="93"/>
                  </a:lnTo>
                  <a:lnTo>
                    <a:pt x="296" y="84"/>
                  </a:lnTo>
                  <a:lnTo>
                    <a:pt x="296" y="73"/>
                  </a:lnTo>
                  <a:lnTo>
                    <a:pt x="298" y="63"/>
                  </a:lnTo>
                  <a:lnTo>
                    <a:pt x="304" y="53"/>
                  </a:lnTo>
                  <a:lnTo>
                    <a:pt x="311" y="44"/>
                  </a:lnTo>
                  <a:lnTo>
                    <a:pt x="320" y="37"/>
                  </a:lnTo>
                  <a:lnTo>
                    <a:pt x="328" y="34"/>
                  </a:lnTo>
                  <a:lnTo>
                    <a:pt x="412" y="34"/>
                  </a:lnTo>
                  <a:lnTo>
                    <a:pt x="412" y="33"/>
                  </a:lnTo>
                  <a:lnTo>
                    <a:pt x="275" y="33"/>
                  </a:lnTo>
                  <a:lnTo>
                    <a:pt x="247" y="28"/>
                  </a:lnTo>
                  <a:lnTo>
                    <a:pt x="223" y="17"/>
                  </a:lnTo>
                  <a:lnTo>
                    <a:pt x="208" y="5"/>
                  </a:lnTo>
                  <a:lnTo>
                    <a:pt x="202" y="0"/>
                  </a:lnTo>
                  <a:close/>
                  <a:moveTo>
                    <a:pt x="376" y="274"/>
                  </a:moveTo>
                  <a:lnTo>
                    <a:pt x="372" y="276"/>
                  </a:lnTo>
                  <a:lnTo>
                    <a:pt x="352" y="296"/>
                  </a:lnTo>
                  <a:lnTo>
                    <a:pt x="336" y="311"/>
                  </a:lnTo>
                  <a:lnTo>
                    <a:pt x="323" y="322"/>
                  </a:lnTo>
                  <a:lnTo>
                    <a:pt x="311" y="330"/>
                  </a:lnTo>
                  <a:lnTo>
                    <a:pt x="300" y="333"/>
                  </a:lnTo>
                  <a:lnTo>
                    <a:pt x="510" y="333"/>
                  </a:lnTo>
                  <a:lnTo>
                    <a:pt x="516" y="328"/>
                  </a:lnTo>
                  <a:lnTo>
                    <a:pt x="523" y="322"/>
                  </a:lnTo>
                  <a:lnTo>
                    <a:pt x="524" y="320"/>
                  </a:lnTo>
                  <a:lnTo>
                    <a:pt x="489" y="320"/>
                  </a:lnTo>
                  <a:lnTo>
                    <a:pt x="467" y="318"/>
                  </a:lnTo>
                  <a:lnTo>
                    <a:pt x="459" y="309"/>
                  </a:lnTo>
                  <a:lnTo>
                    <a:pt x="460" y="308"/>
                  </a:lnTo>
                  <a:lnTo>
                    <a:pt x="388" y="308"/>
                  </a:lnTo>
                  <a:lnTo>
                    <a:pt x="376" y="274"/>
                  </a:lnTo>
                  <a:close/>
                  <a:moveTo>
                    <a:pt x="537" y="300"/>
                  </a:moveTo>
                  <a:lnTo>
                    <a:pt x="528" y="308"/>
                  </a:lnTo>
                  <a:lnTo>
                    <a:pt x="518" y="315"/>
                  </a:lnTo>
                  <a:lnTo>
                    <a:pt x="505" y="319"/>
                  </a:lnTo>
                  <a:lnTo>
                    <a:pt x="489" y="320"/>
                  </a:lnTo>
                  <a:lnTo>
                    <a:pt x="524" y="320"/>
                  </a:lnTo>
                  <a:lnTo>
                    <a:pt x="531" y="312"/>
                  </a:lnTo>
                  <a:lnTo>
                    <a:pt x="534" y="306"/>
                  </a:lnTo>
                  <a:lnTo>
                    <a:pt x="537" y="300"/>
                  </a:lnTo>
                  <a:close/>
                  <a:moveTo>
                    <a:pt x="261" y="254"/>
                  </a:moveTo>
                  <a:lnTo>
                    <a:pt x="257" y="256"/>
                  </a:lnTo>
                  <a:lnTo>
                    <a:pt x="252" y="260"/>
                  </a:lnTo>
                  <a:lnTo>
                    <a:pt x="249" y="267"/>
                  </a:lnTo>
                  <a:lnTo>
                    <a:pt x="249" y="276"/>
                  </a:lnTo>
                  <a:lnTo>
                    <a:pt x="254" y="287"/>
                  </a:lnTo>
                  <a:lnTo>
                    <a:pt x="262" y="296"/>
                  </a:lnTo>
                  <a:lnTo>
                    <a:pt x="273" y="305"/>
                  </a:lnTo>
                  <a:lnTo>
                    <a:pt x="286" y="312"/>
                  </a:lnTo>
                  <a:lnTo>
                    <a:pt x="299" y="315"/>
                  </a:lnTo>
                  <a:lnTo>
                    <a:pt x="315" y="305"/>
                  </a:lnTo>
                  <a:lnTo>
                    <a:pt x="336" y="286"/>
                  </a:lnTo>
                  <a:lnTo>
                    <a:pt x="356" y="266"/>
                  </a:lnTo>
                  <a:lnTo>
                    <a:pt x="365" y="260"/>
                  </a:lnTo>
                  <a:lnTo>
                    <a:pt x="270" y="260"/>
                  </a:lnTo>
                  <a:lnTo>
                    <a:pt x="261" y="254"/>
                  </a:lnTo>
                  <a:close/>
                  <a:moveTo>
                    <a:pt x="456" y="256"/>
                  </a:moveTo>
                  <a:lnTo>
                    <a:pt x="372" y="256"/>
                  </a:lnTo>
                  <a:lnTo>
                    <a:pt x="384" y="257"/>
                  </a:lnTo>
                  <a:lnTo>
                    <a:pt x="397" y="263"/>
                  </a:lnTo>
                  <a:lnTo>
                    <a:pt x="410" y="274"/>
                  </a:lnTo>
                  <a:lnTo>
                    <a:pt x="425" y="286"/>
                  </a:lnTo>
                  <a:lnTo>
                    <a:pt x="420" y="290"/>
                  </a:lnTo>
                  <a:lnTo>
                    <a:pt x="415" y="294"/>
                  </a:lnTo>
                  <a:lnTo>
                    <a:pt x="402" y="301"/>
                  </a:lnTo>
                  <a:lnTo>
                    <a:pt x="395" y="305"/>
                  </a:lnTo>
                  <a:lnTo>
                    <a:pt x="388" y="308"/>
                  </a:lnTo>
                  <a:lnTo>
                    <a:pt x="460" y="308"/>
                  </a:lnTo>
                  <a:lnTo>
                    <a:pt x="461" y="294"/>
                  </a:lnTo>
                  <a:lnTo>
                    <a:pt x="462" y="289"/>
                  </a:lnTo>
                  <a:lnTo>
                    <a:pt x="462" y="282"/>
                  </a:lnTo>
                  <a:lnTo>
                    <a:pt x="460" y="270"/>
                  </a:lnTo>
                  <a:lnTo>
                    <a:pt x="456" y="256"/>
                  </a:lnTo>
                  <a:close/>
                  <a:moveTo>
                    <a:pt x="372" y="176"/>
                  </a:moveTo>
                  <a:lnTo>
                    <a:pt x="360" y="178"/>
                  </a:lnTo>
                  <a:lnTo>
                    <a:pt x="348" y="184"/>
                  </a:lnTo>
                  <a:lnTo>
                    <a:pt x="330" y="201"/>
                  </a:lnTo>
                  <a:lnTo>
                    <a:pt x="310" y="223"/>
                  </a:lnTo>
                  <a:lnTo>
                    <a:pt x="294" y="243"/>
                  </a:lnTo>
                  <a:lnTo>
                    <a:pt x="283" y="253"/>
                  </a:lnTo>
                  <a:lnTo>
                    <a:pt x="270" y="260"/>
                  </a:lnTo>
                  <a:lnTo>
                    <a:pt x="365" y="260"/>
                  </a:lnTo>
                  <a:lnTo>
                    <a:pt x="372" y="256"/>
                  </a:lnTo>
                  <a:lnTo>
                    <a:pt x="456" y="256"/>
                  </a:lnTo>
                  <a:lnTo>
                    <a:pt x="455" y="252"/>
                  </a:lnTo>
                  <a:lnTo>
                    <a:pt x="451" y="234"/>
                  </a:lnTo>
                  <a:lnTo>
                    <a:pt x="446" y="218"/>
                  </a:lnTo>
                  <a:lnTo>
                    <a:pt x="439" y="204"/>
                  </a:lnTo>
                  <a:lnTo>
                    <a:pt x="429" y="192"/>
                  </a:lnTo>
                  <a:lnTo>
                    <a:pt x="412" y="187"/>
                  </a:lnTo>
                  <a:lnTo>
                    <a:pt x="396" y="182"/>
                  </a:lnTo>
                  <a:lnTo>
                    <a:pt x="391" y="180"/>
                  </a:lnTo>
                  <a:lnTo>
                    <a:pt x="383" y="178"/>
                  </a:lnTo>
                  <a:lnTo>
                    <a:pt x="372" y="176"/>
                  </a:lnTo>
                  <a:close/>
                  <a:moveTo>
                    <a:pt x="275" y="237"/>
                  </a:moveTo>
                  <a:lnTo>
                    <a:pt x="259" y="237"/>
                  </a:lnTo>
                  <a:lnTo>
                    <a:pt x="266" y="238"/>
                  </a:lnTo>
                  <a:lnTo>
                    <a:pt x="268" y="238"/>
                  </a:lnTo>
                  <a:lnTo>
                    <a:pt x="269" y="240"/>
                  </a:lnTo>
                  <a:lnTo>
                    <a:pt x="274" y="237"/>
                  </a:lnTo>
                  <a:lnTo>
                    <a:pt x="275" y="237"/>
                  </a:lnTo>
                  <a:close/>
                  <a:moveTo>
                    <a:pt x="417" y="158"/>
                  </a:moveTo>
                  <a:lnTo>
                    <a:pt x="382" y="158"/>
                  </a:lnTo>
                  <a:lnTo>
                    <a:pt x="391" y="161"/>
                  </a:lnTo>
                  <a:lnTo>
                    <a:pt x="412" y="167"/>
                  </a:lnTo>
                  <a:lnTo>
                    <a:pt x="419" y="170"/>
                  </a:lnTo>
                  <a:lnTo>
                    <a:pt x="420" y="169"/>
                  </a:lnTo>
                  <a:lnTo>
                    <a:pt x="419" y="164"/>
                  </a:lnTo>
                  <a:lnTo>
                    <a:pt x="418" y="159"/>
                  </a:lnTo>
                  <a:lnTo>
                    <a:pt x="417" y="158"/>
                  </a:lnTo>
                  <a:close/>
                  <a:moveTo>
                    <a:pt x="412" y="34"/>
                  </a:moveTo>
                  <a:lnTo>
                    <a:pt x="348" y="34"/>
                  </a:lnTo>
                  <a:lnTo>
                    <a:pt x="376" y="45"/>
                  </a:lnTo>
                  <a:lnTo>
                    <a:pt x="381" y="47"/>
                  </a:lnTo>
                  <a:lnTo>
                    <a:pt x="397" y="52"/>
                  </a:lnTo>
                  <a:lnTo>
                    <a:pt x="413" y="55"/>
                  </a:lnTo>
                  <a:lnTo>
                    <a:pt x="427" y="56"/>
                  </a:lnTo>
                  <a:lnTo>
                    <a:pt x="441" y="56"/>
                  </a:lnTo>
                  <a:lnTo>
                    <a:pt x="427" y="48"/>
                  </a:lnTo>
                  <a:lnTo>
                    <a:pt x="415" y="37"/>
                  </a:lnTo>
                  <a:lnTo>
                    <a:pt x="412" y="34"/>
                  </a:lnTo>
                  <a:close/>
                  <a:moveTo>
                    <a:pt x="348" y="0"/>
                  </a:moveTo>
                  <a:lnTo>
                    <a:pt x="329" y="19"/>
                  </a:lnTo>
                  <a:lnTo>
                    <a:pt x="315" y="29"/>
                  </a:lnTo>
                  <a:lnTo>
                    <a:pt x="299" y="33"/>
                  </a:lnTo>
                  <a:lnTo>
                    <a:pt x="275" y="33"/>
                  </a:lnTo>
                  <a:lnTo>
                    <a:pt x="412" y="33"/>
                  </a:lnTo>
                  <a:lnTo>
                    <a:pt x="404" y="24"/>
                  </a:lnTo>
                  <a:lnTo>
                    <a:pt x="396" y="10"/>
                  </a:lnTo>
                  <a:lnTo>
                    <a:pt x="384" y="6"/>
                  </a:lnTo>
                  <a:lnTo>
                    <a:pt x="372" y="3"/>
                  </a:lnTo>
                  <a:lnTo>
                    <a:pt x="360" y="1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rgbClr val="0F5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pic>
          <p:nvPicPr>
            <p:cNvPr id="36" name="Picture 43">
              <a:extLst>
                <a:ext uri="{FF2B5EF4-FFF2-40B4-BE49-F238E27FC236}">
                  <a16:creationId xmlns:a16="http://schemas.microsoft.com/office/drawing/2014/main" id="{4D6DFE67-0F70-4F3D-9C9A-F2BE94822C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1" y="3373"/>
              <a:ext cx="249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7" name="image85.png">
            <a:extLst>
              <a:ext uri="{FF2B5EF4-FFF2-40B4-BE49-F238E27FC236}">
                <a16:creationId xmlns:a16="http://schemas.microsoft.com/office/drawing/2014/main" id="{AE13EB8A-21F1-4A19-9CC4-137B4CEEB85B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781690" y="8989777"/>
            <a:ext cx="770150" cy="475198"/>
          </a:xfrm>
          <a:prstGeom prst="rect">
            <a:avLst/>
          </a:prstGeom>
        </p:spPr>
      </p:pic>
      <p:grpSp>
        <p:nvGrpSpPr>
          <p:cNvPr id="38" name="Group 33">
            <a:extLst>
              <a:ext uri="{FF2B5EF4-FFF2-40B4-BE49-F238E27FC236}">
                <a16:creationId xmlns:a16="http://schemas.microsoft.com/office/drawing/2014/main" id="{EB2F16D1-5E7F-41FB-A99C-B803E4ADF293}"/>
              </a:ext>
            </a:extLst>
          </p:cNvPr>
          <p:cNvGrpSpPr>
            <a:grpSpLocks/>
          </p:cNvGrpSpPr>
          <p:nvPr/>
        </p:nvGrpSpPr>
        <p:grpSpPr bwMode="auto">
          <a:xfrm>
            <a:off x="2909062" y="6989940"/>
            <a:ext cx="404098" cy="475200"/>
            <a:chOff x="5353" y="1569"/>
            <a:chExt cx="1150" cy="1320"/>
          </a:xfrm>
        </p:grpSpPr>
        <p:pic>
          <p:nvPicPr>
            <p:cNvPr id="39" name="Picture 34">
              <a:extLst>
                <a:ext uri="{FF2B5EF4-FFF2-40B4-BE49-F238E27FC236}">
                  <a16:creationId xmlns:a16="http://schemas.microsoft.com/office/drawing/2014/main" id="{58DA0621-4D03-4A88-BDA5-D474706E09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5" y="1568"/>
              <a:ext cx="260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AutoShape 35">
              <a:extLst>
                <a:ext uri="{FF2B5EF4-FFF2-40B4-BE49-F238E27FC236}">
                  <a16:creationId xmlns:a16="http://schemas.microsoft.com/office/drawing/2014/main" id="{5ED7E6C0-A73D-40CB-823A-20EB09689C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3" y="1845"/>
              <a:ext cx="629" cy="1043"/>
            </a:xfrm>
            <a:custGeom>
              <a:avLst/>
              <a:gdLst>
                <a:gd name="T0" fmla="+- 0 5484 5353"/>
                <a:gd name="T1" fmla="*/ T0 w 629"/>
                <a:gd name="T2" fmla="+- 0 2103 1845"/>
                <a:gd name="T3" fmla="*/ 2103 h 1043"/>
                <a:gd name="T4" fmla="+- 0 5497 5353"/>
                <a:gd name="T5" fmla="*/ T4 w 629"/>
                <a:gd name="T6" fmla="+- 0 2855 1845"/>
                <a:gd name="T7" fmla="*/ 2855 h 1043"/>
                <a:gd name="T8" fmla="+- 0 5528 5353"/>
                <a:gd name="T9" fmla="*/ T8 w 629"/>
                <a:gd name="T10" fmla="+- 0 2884 1845"/>
                <a:gd name="T11" fmla="*/ 2884 h 1043"/>
                <a:gd name="T12" fmla="+- 0 5572 5353"/>
                <a:gd name="T13" fmla="*/ T12 w 629"/>
                <a:gd name="T14" fmla="+- 0 2883 1845"/>
                <a:gd name="T15" fmla="*/ 2883 h 1043"/>
                <a:gd name="T16" fmla="+- 0 5600 5353"/>
                <a:gd name="T17" fmla="*/ T16 w 629"/>
                <a:gd name="T18" fmla="+- 0 2852 1845"/>
                <a:gd name="T19" fmla="*/ 2852 h 1043"/>
                <a:gd name="T20" fmla="+- 0 5622 5353"/>
                <a:gd name="T21" fmla="*/ T20 w 629"/>
                <a:gd name="T22" fmla="+- 0 2448 1845"/>
                <a:gd name="T23" fmla="*/ 2448 h 1043"/>
                <a:gd name="T24" fmla="+- 0 5784 5353"/>
                <a:gd name="T25" fmla="*/ T24 w 629"/>
                <a:gd name="T26" fmla="+- 0 2424 1845"/>
                <a:gd name="T27" fmla="*/ 2424 h 1043"/>
                <a:gd name="T28" fmla="+- 0 5784 5353"/>
                <a:gd name="T29" fmla="*/ T28 w 629"/>
                <a:gd name="T30" fmla="+- 0 2424 1845"/>
                <a:gd name="T31" fmla="*/ 2424 h 1043"/>
                <a:gd name="T32" fmla="+- 0 5650 5353"/>
                <a:gd name="T33" fmla="*/ T32 w 629"/>
                <a:gd name="T34" fmla="+- 0 2448 1845"/>
                <a:gd name="T35" fmla="*/ 2448 h 1043"/>
                <a:gd name="T36" fmla="+- 0 5671 5353"/>
                <a:gd name="T37" fmla="*/ T36 w 629"/>
                <a:gd name="T38" fmla="+- 0 2852 1845"/>
                <a:gd name="T39" fmla="*/ 2852 h 1043"/>
                <a:gd name="T40" fmla="+- 0 5699 5353"/>
                <a:gd name="T41" fmla="*/ T40 w 629"/>
                <a:gd name="T42" fmla="+- 0 2883 1845"/>
                <a:gd name="T43" fmla="*/ 2883 h 1043"/>
                <a:gd name="T44" fmla="+- 0 5743 5353"/>
                <a:gd name="T45" fmla="*/ T44 w 629"/>
                <a:gd name="T46" fmla="+- 0 2884 1845"/>
                <a:gd name="T47" fmla="*/ 2884 h 1043"/>
                <a:gd name="T48" fmla="+- 0 5774 5353"/>
                <a:gd name="T49" fmla="*/ T48 w 629"/>
                <a:gd name="T50" fmla="+- 0 2855 1845"/>
                <a:gd name="T51" fmla="*/ 2855 h 1043"/>
                <a:gd name="T52" fmla="+- 0 5784 5353"/>
                <a:gd name="T53" fmla="*/ T52 w 629"/>
                <a:gd name="T54" fmla="+- 0 2424 1845"/>
                <a:gd name="T55" fmla="*/ 2424 h 1043"/>
                <a:gd name="T56" fmla="+- 0 5507 5353"/>
                <a:gd name="T57" fmla="*/ T56 w 629"/>
                <a:gd name="T58" fmla="+- 0 1845 1845"/>
                <a:gd name="T59" fmla="*/ 1845 h 1043"/>
                <a:gd name="T60" fmla="+- 0 5435 5353"/>
                <a:gd name="T61" fmla="*/ T60 w 629"/>
                <a:gd name="T62" fmla="+- 0 1874 1845"/>
                <a:gd name="T63" fmla="*/ 1874 h 1043"/>
                <a:gd name="T64" fmla="+- 0 5397 5353"/>
                <a:gd name="T65" fmla="*/ T64 w 629"/>
                <a:gd name="T66" fmla="+- 0 1942 1845"/>
                <a:gd name="T67" fmla="*/ 1942 h 1043"/>
                <a:gd name="T68" fmla="+- 0 5355 5353"/>
                <a:gd name="T69" fmla="*/ T68 w 629"/>
                <a:gd name="T70" fmla="+- 0 2320 1845"/>
                <a:gd name="T71" fmla="*/ 2320 h 1043"/>
                <a:gd name="T72" fmla="+- 0 5375 5353"/>
                <a:gd name="T73" fmla="*/ T72 w 629"/>
                <a:gd name="T74" fmla="+- 0 2345 1845"/>
                <a:gd name="T75" fmla="*/ 2345 h 1043"/>
                <a:gd name="T76" fmla="+- 0 5407 5353"/>
                <a:gd name="T77" fmla="*/ T76 w 629"/>
                <a:gd name="T78" fmla="+- 0 2348 1845"/>
                <a:gd name="T79" fmla="*/ 2348 h 1043"/>
                <a:gd name="T80" fmla="+- 0 5431 5353"/>
                <a:gd name="T81" fmla="*/ T80 w 629"/>
                <a:gd name="T82" fmla="+- 0 2327 1845"/>
                <a:gd name="T83" fmla="*/ 2327 h 1043"/>
                <a:gd name="T84" fmla="+- 0 5453 5353"/>
                <a:gd name="T85" fmla="*/ T84 w 629"/>
                <a:gd name="T86" fmla="+- 0 2226 1845"/>
                <a:gd name="T87" fmla="*/ 2226 h 1043"/>
                <a:gd name="T88" fmla="+- 0 5474 5353"/>
                <a:gd name="T89" fmla="*/ T88 w 629"/>
                <a:gd name="T90" fmla="+- 0 2121 1845"/>
                <a:gd name="T91" fmla="*/ 2121 h 1043"/>
                <a:gd name="T92" fmla="+- 0 5787 5353"/>
                <a:gd name="T93" fmla="*/ T92 w 629"/>
                <a:gd name="T94" fmla="+- 0 2103 1845"/>
                <a:gd name="T95" fmla="*/ 2103 h 1043"/>
                <a:gd name="T96" fmla="+- 0 5914 5353"/>
                <a:gd name="T97" fmla="*/ T96 w 629"/>
                <a:gd name="T98" fmla="+- 0 2073 1845"/>
                <a:gd name="T99" fmla="*/ 2073 h 1043"/>
                <a:gd name="T100" fmla="+- 0 5874 5353"/>
                <a:gd name="T101" fmla="*/ T100 w 629"/>
                <a:gd name="T102" fmla="+- 0 1942 1845"/>
                <a:gd name="T103" fmla="*/ 1942 h 1043"/>
                <a:gd name="T104" fmla="+- 0 5837 5353"/>
                <a:gd name="T105" fmla="*/ T104 w 629"/>
                <a:gd name="T106" fmla="+- 0 1879 1845"/>
                <a:gd name="T107" fmla="*/ 1879 h 1043"/>
                <a:gd name="T108" fmla="+- 0 5612 5353"/>
                <a:gd name="T109" fmla="*/ T108 w 629"/>
                <a:gd name="T110" fmla="+- 0 1878 1845"/>
                <a:gd name="T111" fmla="*/ 1878 h 1043"/>
                <a:gd name="T112" fmla="+- 0 5583 5353"/>
                <a:gd name="T113" fmla="*/ T112 w 629"/>
                <a:gd name="T114" fmla="+- 0 1865 1845"/>
                <a:gd name="T115" fmla="*/ 1865 h 1043"/>
                <a:gd name="T116" fmla="+- 0 5914 5353"/>
                <a:gd name="T117" fmla="*/ T116 w 629"/>
                <a:gd name="T118" fmla="+- 0 2073 1845"/>
                <a:gd name="T119" fmla="*/ 2073 h 1043"/>
                <a:gd name="T120" fmla="+- 0 5791 5353"/>
                <a:gd name="T121" fmla="*/ T120 w 629"/>
                <a:gd name="T122" fmla="+- 0 2074 1845"/>
                <a:gd name="T123" fmla="*/ 2074 h 1043"/>
                <a:gd name="T124" fmla="+- 0 5814 5353"/>
                <a:gd name="T125" fmla="*/ T124 w 629"/>
                <a:gd name="T126" fmla="+- 0 2100 1845"/>
                <a:gd name="T127" fmla="*/ 2100 h 1043"/>
                <a:gd name="T128" fmla="+- 0 5900 5353"/>
                <a:gd name="T129" fmla="*/ T128 w 629"/>
                <a:gd name="T130" fmla="+- 0 2313 1845"/>
                <a:gd name="T131" fmla="*/ 2313 h 1043"/>
                <a:gd name="T132" fmla="+- 0 5920 5353"/>
                <a:gd name="T133" fmla="*/ T132 w 629"/>
                <a:gd name="T134" fmla="+- 0 2338 1845"/>
                <a:gd name="T135" fmla="*/ 2338 h 1043"/>
                <a:gd name="T136" fmla="+- 0 5951 5353"/>
                <a:gd name="T137" fmla="*/ T136 w 629"/>
                <a:gd name="T138" fmla="+- 0 2342 1845"/>
                <a:gd name="T139" fmla="*/ 2342 h 1043"/>
                <a:gd name="T140" fmla="+- 0 5976 5353"/>
                <a:gd name="T141" fmla="*/ T140 w 629"/>
                <a:gd name="T142" fmla="+- 0 2323 1845"/>
                <a:gd name="T143" fmla="*/ 2323 h 1043"/>
                <a:gd name="T144" fmla="+- 0 5981 5353"/>
                <a:gd name="T145" fmla="*/ T144 w 629"/>
                <a:gd name="T146" fmla="+- 0 2291 1845"/>
                <a:gd name="T147" fmla="*/ 2291 h 1043"/>
                <a:gd name="T148" fmla="+- 0 5764 5353"/>
                <a:gd name="T149" fmla="*/ T148 w 629"/>
                <a:gd name="T150" fmla="+- 0 1845 1845"/>
                <a:gd name="T151" fmla="*/ 1845 h 1043"/>
                <a:gd name="T152" fmla="+- 0 5702 5353"/>
                <a:gd name="T153" fmla="*/ T152 w 629"/>
                <a:gd name="T154" fmla="+- 0 1851 1845"/>
                <a:gd name="T155" fmla="*/ 1851 h 1043"/>
                <a:gd name="T156" fmla="+- 0 5664 5353"/>
                <a:gd name="T157" fmla="*/ T156 w 629"/>
                <a:gd name="T158" fmla="+- 0 1873 1845"/>
                <a:gd name="T159" fmla="*/ 1873 h 1043"/>
                <a:gd name="T160" fmla="+- 0 5837 5353"/>
                <a:gd name="T161" fmla="*/ T160 w 629"/>
                <a:gd name="T162" fmla="+- 0 1879 1845"/>
                <a:gd name="T163" fmla="*/ 1879 h 1043"/>
                <a:gd name="T164" fmla="+- 0 5801 5353"/>
                <a:gd name="T165" fmla="*/ T164 w 629"/>
                <a:gd name="T166" fmla="+- 0 1853 1845"/>
                <a:gd name="T167" fmla="*/ 1853 h 10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</a:cxnLst>
              <a:rect l="0" t="0" r="r" b="b"/>
              <a:pathLst>
                <a:path w="629" h="1043">
                  <a:moveTo>
                    <a:pt x="434" y="258"/>
                  </a:moveTo>
                  <a:lnTo>
                    <a:pt x="131" y="258"/>
                  </a:lnTo>
                  <a:lnTo>
                    <a:pt x="139" y="988"/>
                  </a:lnTo>
                  <a:lnTo>
                    <a:pt x="144" y="1010"/>
                  </a:lnTo>
                  <a:lnTo>
                    <a:pt x="157" y="1028"/>
                  </a:lnTo>
                  <a:lnTo>
                    <a:pt x="175" y="1039"/>
                  </a:lnTo>
                  <a:lnTo>
                    <a:pt x="198" y="1043"/>
                  </a:lnTo>
                  <a:lnTo>
                    <a:pt x="219" y="1038"/>
                  </a:lnTo>
                  <a:lnTo>
                    <a:pt x="236" y="1025"/>
                  </a:lnTo>
                  <a:lnTo>
                    <a:pt x="247" y="1007"/>
                  </a:lnTo>
                  <a:lnTo>
                    <a:pt x="252" y="984"/>
                  </a:lnTo>
                  <a:lnTo>
                    <a:pt x="269" y="603"/>
                  </a:lnTo>
                  <a:lnTo>
                    <a:pt x="271" y="579"/>
                  </a:lnTo>
                  <a:lnTo>
                    <a:pt x="431" y="579"/>
                  </a:lnTo>
                  <a:lnTo>
                    <a:pt x="434" y="258"/>
                  </a:lnTo>
                  <a:close/>
                  <a:moveTo>
                    <a:pt x="431" y="579"/>
                  </a:moveTo>
                  <a:lnTo>
                    <a:pt x="294" y="579"/>
                  </a:lnTo>
                  <a:lnTo>
                    <a:pt x="297" y="603"/>
                  </a:lnTo>
                  <a:lnTo>
                    <a:pt x="313" y="984"/>
                  </a:lnTo>
                  <a:lnTo>
                    <a:pt x="318" y="1007"/>
                  </a:lnTo>
                  <a:lnTo>
                    <a:pt x="329" y="1025"/>
                  </a:lnTo>
                  <a:lnTo>
                    <a:pt x="346" y="1038"/>
                  </a:lnTo>
                  <a:lnTo>
                    <a:pt x="368" y="1043"/>
                  </a:lnTo>
                  <a:lnTo>
                    <a:pt x="390" y="1039"/>
                  </a:lnTo>
                  <a:lnTo>
                    <a:pt x="408" y="1028"/>
                  </a:lnTo>
                  <a:lnTo>
                    <a:pt x="421" y="1010"/>
                  </a:lnTo>
                  <a:lnTo>
                    <a:pt x="426" y="988"/>
                  </a:lnTo>
                  <a:lnTo>
                    <a:pt x="431" y="579"/>
                  </a:lnTo>
                  <a:close/>
                  <a:moveTo>
                    <a:pt x="211" y="0"/>
                  </a:moveTo>
                  <a:lnTo>
                    <a:pt x="154" y="0"/>
                  </a:lnTo>
                  <a:lnTo>
                    <a:pt x="116" y="8"/>
                  </a:lnTo>
                  <a:lnTo>
                    <a:pt x="82" y="29"/>
                  </a:lnTo>
                  <a:lnTo>
                    <a:pt x="57" y="60"/>
                  </a:lnTo>
                  <a:lnTo>
                    <a:pt x="44" y="97"/>
                  </a:lnTo>
                  <a:lnTo>
                    <a:pt x="0" y="459"/>
                  </a:lnTo>
                  <a:lnTo>
                    <a:pt x="2" y="475"/>
                  </a:lnTo>
                  <a:lnTo>
                    <a:pt x="10" y="490"/>
                  </a:lnTo>
                  <a:lnTo>
                    <a:pt x="22" y="500"/>
                  </a:lnTo>
                  <a:lnTo>
                    <a:pt x="38" y="504"/>
                  </a:lnTo>
                  <a:lnTo>
                    <a:pt x="54" y="503"/>
                  </a:lnTo>
                  <a:lnTo>
                    <a:pt x="68" y="495"/>
                  </a:lnTo>
                  <a:lnTo>
                    <a:pt x="78" y="482"/>
                  </a:lnTo>
                  <a:lnTo>
                    <a:pt x="83" y="466"/>
                  </a:lnTo>
                  <a:lnTo>
                    <a:pt x="100" y="381"/>
                  </a:lnTo>
                  <a:lnTo>
                    <a:pt x="113" y="316"/>
                  </a:lnTo>
                  <a:lnTo>
                    <a:pt x="121" y="276"/>
                  </a:lnTo>
                  <a:lnTo>
                    <a:pt x="123" y="258"/>
                  </a:lnTo>
                  <a:lnTo>
                    <a:pt x="434" y="258"/>
                  </a:lnTo>
                  <a:lnTo>
                    <a:pt x="434" y="228"/>
                  </a:lnTo>
                  <a:lnTo>
                    <a:pt x="561" y="228"/>
                  </a:lnTo>
                  <a:lnTo>
                    <a:pt x="521" y="97"/>
                  </a:lnTo>
                  <a:lnTo>
                    <a:pt x="504" y="58"/>
                  </a:lnTo>
                  <a:lnTo>
                    <a:pt x="484" y="34"/>
                  </a:lnTo>
                  <a:lnTo>
                    <a:pt x="283" y="34"/>
                  </a:lnTo>
                  <a:lnTo>
                    <a:pt x="259" y="33"/>
                  </a:lnTo>
                  <a:lnTo>
                    <a:pt x="243" y="29"/>
                  </a:lnTo>
                  <a:lnTo>
                    <a:pt x="230" y="20"/>
                  </a:lnTo>
                  <a:lnTo>
                    <a:pt x="211" y="0"/>
                  </a:lnTo>
                  <a:close/>
                  <a:moveTo>
                    <a:pt x="561" y="228"/>
                  </a:moveTo>
                  <a:lnTo>
                    <a:pt x="434" y="228"/>
                  </a:lnTo>
                  <a:lnTo>
                    <a:pt x="438" y="229"/>
                  </a:lnTo>
                  <a:lnTo>
                    <a:pt x="448" y="237"/>
                  </a:lnTo>
                  <a:lnTo>
                    <a:pt x="461" y="255"/>
                  </a:lnTo>
                  <a:lnTo>
                    <a:pt x="477" y="287"/>
                  </a:lnTo>
                  <a:lnTo>
                    <a:pt x="547" y="468"/>
                  </a:lnTo>
                  <a:lnTo>
                    <a:pt x="555" y="483"/>
                  </a:lnTo>
                  <a:lnTo>
                    <a:pt x="567" y="493"/>
                  </a:lnTo>
                  <a:lnTo>
                    <a:pt x="582" y="498"/>
                  </a:lnTo>
                  <a:lnTo>
                    <a:pt x="598" y="497"/>
                  </a:lnTo>
                  <a:lnTo>
                    <a:pt x="613" y="490"/>
                  </a:lnTo>
                  <a:lnTo>
                    <a:pt x="623" y="478"/>
                  </a:lnTo>
                  <a:lnTo>
                    <a:pt x="629" y="463"/>
                  </a:lnTo>
                  <a:lnTo>
                    <a:pt x="628" y="446"/>
                  </a:lnTo>
                  <a:lnTo>
                    <a:pt x="561" y="228"/>
                  </a:lnTo>
                  <a:close/>
                  <a:moveTo>
                    <a:pt x="411" y="0"/>
                  </a:moveTo>
                  <a:lnTo>
                    <a:pt x="355" y="0"/>
                  </a:lnTo>
                  <a:lnTo>
                    <a:pt x="349" y="6"/>
                  </a:lnTo>
                  <a:lnTo>
                    <a:pt x="334" y="17"/>
                  </a:lnTo>
                  <a:lnTo>
                    <a:pt x="311" y="28"/>
                  </a:lnTo>
                  <a:lnTo>
                    <a:pt x="283" y="34"/>
                  </a:lnTo>
                  <a:lnTo>
                    <a:pt x="484" y="34"/>
                  </a:lnTo>
                  <a:lnTo>
                    <a:pt x="479" y="28"/>
                  </a:lnTo>
                  <a:lnTo>
                    <a:pt x="448" y="8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0F5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1" name="Picture 36">
              <a:extLst>
                <a:ext uri="{FF2B5EF4-FFF2-40B4-BE49-F238E27FC236}">
                  <a16:creationId xmlns:a16="http://schemas.microsoft.com/office/drawing/2014/main" id="{0D0FCDB9-E3D4-4718-96B6-893F98A98A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" y="1570"/>
              <a:ext cx="260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AutoShape 37">
              <a:extLst>
                <a:ext uri="{FF2B5EF4-FFF2-40B4-BE49-F238E27FC236}">
                  <a16:creationId xmlns:a16="http://schemas.microsoft.com/office/drawing/2014/main" id="{1ACED3E9-E714-41A3-BACB-9A732EA5D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5" y="1852"/>
              <a:ext cx="607" cy="1036"/>
            </a:xfrm>
            <a:custGeom>
              <a:avLst/>
              <a:gdLst>
                <a:gd name="T0" fmla="+- 0 6106 5896"/>
                <a:gd name="T1" fmla="*/ T0 w 607"/>
                <a:gd name="T2" fmla="+- 0 2045 1852"/>
                <a:gd name="T3" fmla="*/ 2045 h 1036"/>
                <a:gd name="T4" fmla="+- 0 6127 5896"/>
                <a:gd name="T5" fmla="*/ T4 w 607"/>
                <a:gd name="T6" fmla="+- 0 2125 1852"/>
                <a:gd name="T7" fmla="*/ 2125 h 1036"/>
                <a:gd name="T8" fmla="+- 0 6014 5896"/>
                <a:gd name="T9" fmla="*/ T8 w 607"/>
                <a:gd name="T10" fmla="+- 0 2474 1852"/>
                <a:gd name="T11" fmla="*/ 2474 h 1036"/>
                <a:gd name="T12" fmla="+- 0 6083 5896"/>
                <a:gd name="T13" fmla="*/ T12 w 607"/>
                <a:gd name="T14" fmla="+- 0 2489 1852"/>
                <a:gd name="T15" fmla="*/ 2489 h 1036"/>
                <a:gd name="T16" fmla="+- 0 6148 5896"/>
                <a:gd name="T17" fmla="*/ T16 w 607"/>
                <a:gd name="T18" fmla="+- 0 2859 1852"/>
                <a:gd name="T19" fmla="*/ 2859 h 1036"/>
                <a:gd name="T20" fmla="+- 0 6159 5896"/>
                <a:gd name="T21" fmla="*/ T20 w 607"/>
                <a:gd name="T22" fmla="+- 0 2880 1852"/>
                <a:gd name="T23" fmla="*/ 2880 h 1036"/>
                <a:gd name="T24" fmla="+- 0 6180 5896"/>
                <a:gd name="T25" fmla="*/ T24 w 607"/>
                <a:gd name="T26" fmla="+- 0 2888 1852"/>
                <a:gd name="T27" fmla="*/ 2888 h 1036"/>
                <a:gd name="T28" fmla="+- 0 6228 5896"/>
                <a:gd name="T29" fmla="*/ T28 w 607"/>
                <a:gd name="T30" fmla="+- 0 2878 1852"/>
                <a:gd name="T31" fmla="*/ 2878 h 1036"/>
                <a:gd name="T32" fmla="+- 0 6305 5896"/>
                <a:gd name="T33" fmla="*/ T32 w 607"/>
                <a:gd name="T34" fmla="+- 0 2866 1852"/>
                <a:gd name="T35" fmla="*/ 2866 h 1036"/>
                <a:gd name="T36" fmla="+- 0 6321 5896"/>
                <a:gd name="T37" fmla="*/ T36 w 607"/>
                <a:gd name="T38" fmla="+- 0 2497 1852"/>
                <a:gd name="T39" fmla="*/ 2497 h 1036"/>
                <a:gd name="T40" fmla="+- 0 6393 5896"/>
                <a:gd name="T41" fmla="*/ T40 w 607"/>
                <a:gd name="T42" fmla="+- 0 2487 1852"/>
                <a:gd name="T43" fmla="*/ 2487 h 1036"/>
                <a:gd name="T44" fmla="+- 0 6452 5896"/>
                <a:gd name="T45" fmla="*/ T44 w 607"/>
                <a:gd name="T46" fmla="+- 0 2472 1852"/>
                <a:gd name="T47" fmla="*/ 2472 h 1036"/>
                <a:gd name="T48" fmla="+- 0 6347 5896"/>
                <a:gd name="T49" fmla="*/ T48 w 607"/>
                <a:gd name="T50" fmla="+- 0 2056 1852"/>
                <a:gd name="T51" fmla="*/ 2056 h 1036"/>
                <a:gd name="T52" fmla="+- 0 6305 5896"/>
                <a:gd name="T53" fmla="*/ T52 w 607"/>
                <a:gd name="T54" fmla="+- 0 2866 1852"/>
                <a:gd name="T55" fmla="*/ 2866 h 1036"/>
                <a:gd name="T56" fmla="+- 0 6228 5896"/>
                <a:gd name="T57" fmla="*/ T56 w 607"/>
                <a:gd name="T58" fmla="+- 0 2878 1852"/>
                <a:gd name="T59" fmla="*/ 2878 h 1036"/>
                <a:gd name="T60" fmla="+- 0 6276 5896"/>
                <a:gd name="T61" fmla="*/ T60 w 607"/>
                <a:gd name="T62" fmla="+- 0 2888 1852"/>
                <a:gd name="T63" fmla="*/ 2888 h 1036"/>
                <a:gd name="T64" fmla="+- 0 6297 5896"/>
                <a:gd name="T65" fmla="*/ T64 w 607"/>
                <a:gd name="T66" fmla="+- 0 2880 1852"/>
                <a:gd name="T67" fmla="*/ 2880 h 1036"/>
                <a:gd name="T68" fmla="+- 0 6305 5896"/>
                <a:gd name="T69" fmla="*/ T68 w 607"/>
                <a:gd name="T70" fmla="+- 0 2866 1852"/>
                <a:gd name="T71" fmla="*/ 2866 h 1036"/>
                <a:gd name="T72" fmla="+- 0 6360 5896"/>
                <a:gd name="T73" fmla="*/ T72 w 607"/>
                <a:gd name="T74" fmla="+- 0 2045 1852"/>
                <a:gd name="T75" fmla="*/ 2045 h 1036"/>
                <a:gd name="T76" fmla="+- 0 6376 5896"/>
                <a:gd name="T77" fmla="*/ T76 w 607"/>
                <a:gd name="T78" fmla="+- 0 2094 1852"/>
                <a:gd name="T79" fmla="*/ 2094 h 1036"/>
                <a:gd name="T80" fmla="+- 0 6401 5896"/>
                <a:gd name="T81" fmla="*/ T80 w 607"/>
                <a:gd name="T82" fmla="+- 0 2175 1852"/>
                <a:gd name="T83" fmla="*/ 2175 h 1036"/>
                <a:gd name="T84" fmla="+- 0 6438 5896"/>
                <a:gd name="T85" fmla="*/ T84 w 607"/>
                <a:gd name="T86" fmla="+- 0 2293 1852"/>
                <a:gd name="T87" fmla="*/ 2293 h 1036"/>
                <a:gd name="T88" fmla="+- 0 6461 5896"/>
                <a:gd name="T89" fmla="*/ T88 w 607"/>
                <a:gd name="T90" fmla="+- 0 2307 1852"/>
                <a:gd name="T91" fmla="*/ 2307 h 1036"/>
                <a:gd name="T92" fmla="+- 0 6488 5896"/>
                <a:gd name="T93" fmla="*/ T92 w 607"/>
                <a:gd name="T94" fmla="+- 0 2302 1852"/>
                <a:gd name="T95" fmla="*/ 2302 h 1036"/>
                <a:gd name="T96" fmla="+- 0 6502 5896"/>
                <a:gd name="T97" fmla="*/ T96 w 607"/>
                <a:gd name="T98" fmla="+- 0 2279 1852"/>
                <a:gd name="T99" fmla="*/ 2279 h 1036"/>
                <a:gd name="T100" fmla="+- 0 6447 5896"/>
                <a:gd name="T101" fmla="*/ T100 w 607"/>
                <a:gd name="T102" fmla="+- 0 2045 1852"/>
                <a:gd name="T103" fmla="*/ 2045 h 1036"/>
                <a:gd name="T104" fmla="+- 0 6117 5896"/>
                <a:gd name="T105" fmla="*/ T104 w 607"/>
                <a:gd name="T106" fmla="+- 0 1858 1852"/>
                <a:gd name="T107" fmla="*/ 1858 h 1036"/>
                <a:gd name="T108" fmla="+- 0 6056 5896"/>
                <a:gd name="T109" fmla="*/ T108 w 607"/>
                <a:gd name="T110" fmla="+- 0 1904 1852"/>
                <a:gd name="T111" fmla="*/ 1904 h 1036"/>
                <a:gd name="T112" fmla="+- 0 5898 5896"/>
                <a:gd name="T113" fmla="*/ T112 w 607"/>
                <a:gd name="T114" fmla="+- 0 2252 1852"/>
                <a:gd name="T115" fmla="*/ 2252 h 1036"/>
                <a:gd name="T116" fmla="+- 0 5898 5896"/>
                <a:gd name="T117" fmla="*/ T116 w 607"/>
                <a:gd name="T118" fmla="+- 0 2279 1852"/>
                <a:gd name="T119" fmla="*/ 2279 h 1036"/>
                <a:gd name="T120" fmla="+- 0 5918 5896"/>
                <a:gd name="T121" fmla="*/ T120 w 607"/>
                <a:gd name="T122" fmla="+- 0 2298 1852"/>
                <a:gd name="T123" fmla="*/ 2298 h 1036"/>
                <a:gd name="T124" fmla="+- 0 5945 5896"/>
                <a:gd name="T125" fmla="*/ T124 w 607"/>
                <a:gd name="T126" fmla="+- 0 2298 1852"/>
                <a:gd name="T127" fmla="*/ 2298 h 1036"/>
                <a:gd name="T128" fmla="+- 0 5964 5896"/>
                <a:gd name="T129" fmla="*/ T128 w 607"/>
                <a:gd name="T130" fmla="+- 0 2278 1852"/>
                <a:gd name="T131" fmla="*/ 2278 h 1036"/>
                <a:gd name="T132" fmla="+- 0 6040 5896"/>
                <a:gd name="T133" fmla="*/ T132 w 607"/>
                <a:gd name="T134" fmla="+- 0 2128 1852"/>
                <a:gd name="T135" fmla="*/ 2128 h 1036"/>
                <a:gd name="T136" fmla="+- 0 6063 5896"/>
                <a:gd name="T137" fmla="*/ T136 w 607"/>
                <a:gd name="T138" fmla="+- 0 2084 1852"/>
                <a:gd name="T139" fmla="*/ 2084 h 1036"/>
                <a:gd name="T140" fmla="+- 0 6086 5896"/>
                <a:gd name="T141" fmla="*/ T140 w 607"/>
                <a:gd name="T142" fmla="+- 0 2052 1852"/>
                <a:gd name="T143" fmla="*/ 2052 h 1036"/>
                <a:gd name="T144" fmla="+- 0 6447 5896"/>
                <a:gd name="T145" fmla="*/ T144 w 607"/>
                <a:gd name="T146" fmla="+- 0 2045 1852"/>
                <a:gd name="T147" fmla="*/ 2045 h 1036"/>
                <a:gd name="T148" fmla="+- 0 6403 5896"/>
                <a:gd name="T149" fmla="*/ T148 w 607"/>
                <a:gd name="T150" fmla="+- 0 1904 1852"/>
                <a:gd name="T151" fmla="*/ 1904 h 1036"/>
                <a:gd name="T152" fmla="+- 0 6228 5896"/>
                <a:gd name="T153" fmla="*/ T152 w 607"/>
                <a:gd name="T154" fmla="+- 0 1885 1852"/>
                <a:gd name="T155" fmla="*/ 1885 h 1036"/>
                <a:gd name="T156" fmla="+- 0 6188 5896"/>
                <a:gd name="T157" fmla="*/ T156 w 607"/>
                <a:gd name="T158" fmla="+- 0 1881 1852"/>
                <a:gd name="T159" fmla="*/ 1881 h 1036"/>
                <a:gd name="T160" fmla="+- 0 6155 5896"/>
                <a:gd name="T161" fmla="*/ T160 w 607"/>
                <a:gd name="T162" fmla="+- 0 1852 1852"/>
                <a:gd name="T163" fmla="*/ 1852 h 1036"/>
                <a:gd name="T164" fmla="+- 0 6295 5896"/>
                <a:gd name="T165" fmla="*/ T164 w 607"/>
                <a:gd name="T166" fmla="+- 0 1857 1852"/>
                <a:gd name="T167" fmla="*/ 1857 h 1036"/>
                <a:gd name="T168" fmla="+- 0 6256 5896"/>
                <a:gd name="T169" fmla="*/ T168 w 607"/>
                <a:gd name="T170" fmla="+- 0 1880 1852"/>
                <a:gd name="T171" fmla="*/ 1880 h 1036"/>
                <a:gd name="T172" fmla="+- 0 6384 5896"/>
                <a:gd name="T173" fmla="*/ T172 w 607"/>
                <a:gd name="T174" fmla="+- 0 1885 1852"/>
                <a:gd name="T175" fmla="*/ 1885 h 1036"/>
                <a:gd name="T176" fmla="+- 0 6340 5896"/>
                <a:gd name="T177" fmla="*/ T176 w 607"/>
                <a:gd name="T178" fmla="+- 0 1858 1852"/>
                <a:gd name="T179" fmla="*/ 1858 h 103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</a:cxnLst>
              <a:rect l="0" t="0" r="r" b="b"/>
              <a:pathLst>
                <a:path w="607" h="1036">
                  <a:moveTo>
                    <a:pt x="453" y="193"/>
                  </a:moveTo>
                  <a:lnTo>
                    <a:pt x="210" y="193"/>
                  </a:lnTo>
                  <a:lnTo>
                    <a:pt x="213" y="204"/>
                  </a:lnTo>
                  <a:lnTo>
                    <a:pt x="231" y="273"/>
                  </a:lnTo>
                  <a:lnTo>
                    <a:pt x="107" y="620"/>
                  </a:lnTo>
                  <a:lnTo>
                    <a:pt x="118" y="622"/>
                  </a:lnTo>
                  <a:lnTo>
                    <a:pt x="145" y="629"/>
                  </a:lnTo>
                  <a:lnTo>
                    <a:pt x="187" y="637"/>
                  </a:lnTo>
                  <a:lnTo>
                    <a:pt x="239" y="645"/>
                  </a:lnTo>
                  <a:lnTo>
                    <a:pt x="252" y="1007"/>
                  </a:lnTo>
                  <a:lnTo>
                    <a:pt x="256" y="1018"/>
                  </a:lnTo>
                  <a:lnTo>
                    <a:pt x="263" y="1028"/>
                  </a:lnTo>
                  <a:lnTo>
                    <a:pt x="272" y="1034"/>
                  </a:lnTo>
                  <a:lnTo>
                    <a:pt x="284" y="1036"/>
                  </a:lnTo>
                  <a:lnTo>
                    <a:pt x="322" y="1036"/>
                  </a:lnTo>
                  <a:lnTo>
                    <a:pt x="332" y="1026"/>
                  </a:lnTo>
                  <a:lnTo>
                    <a:pt x="332" y="1014"/>
                  </a:lnTo>
                  <a:lnTo>
                    <a:pt x="409" y="1014"/>
                  </a:lnTo>
                  <a:lnTo>
                    <a:pt x="411" y="1007"/>
                  </a:lnTo>
                  <a:lnTo>
                    <a:pt x="425" y="645"/>
                  </a:lnTo>
                  <a:lnTo>
                    <a:pt x="468" y="639"/>
                  </a:lnTo>
                  <a:lnTo>
                    <a:pt x="497" y="635"/>
                  </a:lnTo>
                  <a:lnTo>
                    <a:pt x="522" y="629"/>
                  </a:lnTo>
                  <a:lnTo>
                    <a:pt x="556" y="620"/>
                  </a:lnTo>
                  <a:lnTo>
                    <a:pt x="432" y="273"/>
                  </a:lnTo>
                  <a:lnTo>
                    <a:pt x="451" y="204"/>
                  </a:lnTo>
                  <a:lnTo>
                    <a:pt x="453" y="193"/>
                  </a:lnTo>
                  <a:close/>
                  <a:moveTo>
                    <a:pt x="409" y="1014"/>
                  </a:moveTo>
                  <a:lnTo>
                    <a:pt x="332" y="1014"/>
                  </a:lnTo>
                  <a:lnTo>
                    <a:pt x="332" y="1026"/>
                  </a:lnTo>
                  <a:lnTo>
                    <a:pt x="342" y="1036"/>
                  </a:lnTo>
                  <a:lnTo>
                    <a:pt x="380" y="1036"/>
                  </a:lnTo>
                  <a:lnTo>
                    <a:pt x="391" y="1034"/>
                  </a:lnTo>
                  <a:lnTo>
                    <a:pt x="401" y="1028"/>
                  </a:lnTo>
                  <a:lnTo>
                    <a:pt x="408" y="1018"/>
                  </a:lnTo>
                  <a:lnTo>
                    <a:pt x="409" y="1014"/>
                  </a:lnTo>
                  <a:close/>
                  <a:moveTo>
                    <a:pt x="551" y="193"/>
                  </a:moveTo>
                  <a:lnTo>
                    <a:pt x="464" y="193"/>
                  </a:lnTo>
                  <a:lnTo>
                    <a:pt x="475" y="227"/>
                  </a:lnTo>
                  <a:lnTo>
                    <a:pt x="480" y="242"/>
                  </a:lnTo>
                  <a:lnTo>
                    <a:pt x="488" y="268"/>
                  </a:lnTo>
                  <a:lnTo>
                    <a:pt x="505" y="323"/>
                  </a:lnTo>
                  <a:lnTo>
                    <a:pt x="537" y="428"/>
                  </a:lnTo>
                  <a:lnTo>
                    <a:pt x="542" y="441"/>
                  </a:lnTo>
                  <a:lnTo>
                    <a:pt x="552" y="450"/>
                  </a:lnTo>
                  <a:lnTo>
                    <a:pt x="565" y="455"/>
                  </a:lnTo>
                  <a:lnTo>
                    <a:pt x="579" y="455"/>
                  </a:lnTo>
                  <a:lnTo>
                    <a:pt x="592" y="450"/>
                  </a:lnTo>
                  <a:lnTo>
                    <a:pt x="601" y="440"/>
                  </a:lnTo>
                  <a:lnTo>
                    <a:pt x="606" y="427"/>
                  </a:lnTo>
                  <a:lnTo>
                    <a:pt x="606" y="413"/>
                  </a:lnTo>
                  <a:lnTo>
                    <a:pt x="551" y="193"/>
                  </a:lnTo>
                  <a:close/>
                  <a:moveTo>
                    <a:pt x="259" y="0"/>
                  </a:moveTo>
                  <a:lnTo>
                    <a:pt x="221" y="6"/>
                  </a:lnTo>
                  <a:lnTo>
                    <a:pt x="187" y="24"/>
                  </a:lnTo>
                  <a:lnTo>
                    <a:pt x="160" y="52"/>
                  </a:lnTo>
                  <a:lnTo>
                    <a:pt x="139" y="90"/>
                  </a:lnTo>
                  <a:lnTo>
                    <a:pt x="2" y="400"/>
                  </a:lnTo>
                  <a:lnTo>
                    <a:pt x="0" y="413"/>
                  </a:lnTo>
                  <a:lnTo>
                    <a:pt x="2" y="427"/>
                  </a:lnTo>
                  <a:lnTo>
                    <a:pt x="10" y="438"/>
                  </a:lnTo>
                  <a:lnTo>
                    <a:pt x="22" y="446"/>
                  </a:lnTo>
                  <a:lnTo>
                    <a:pt x="36" y="449"/>
                  </a:lnTo>
                  <a:lnTo>
                    <a:pt x="49" y="446"/>
                  </a:lnTo>
                  <a:lnTo>
                    <a:pt x="60" y="438"/>
                  </a:lnTo>
                  <a:lnTo>
                    <a:pt x="68" y="426"/>
                  </a:lnTo>
                  <a:lnTo>
                    <a:pt x="112" y="340"/>
                  </a:lnTo>
                  <a:lnTo>
                    <a:pt x="144" y="276"/>
                  </a:lnTo>
                  <a:lnTo>
                    <a:pt x="164" y="239"/>
                  </a:lnTo>
                  <a:lnTo>
                    <a:pt x="167" y="232"/>
                  </a:lnTo>
                  <a:lnTo>
                    <a:pt x="177" y="216"/>
                  </a:lnTo>
                  <a:lnTo>
                    <a:pt x="190" y="200"/>
                  </a:lnTo>
                  <a:lnTo>
                    <a:pt x="206" y="193"/>
                  </a:lnTo>
                  <a:lnTo>
                    <a:pt x="551" y="193"/>
                  </a:lnTo>
                  <a:lnTo>
                    <a:pt x="524" y="90"/>
                  </a:lnTo>
                  <a:lnTo>
                    <a:pt x="507" y="52"/>
                  </a:lnTo>
                  <a:lnTo>
                    <a:pt x="488" y="33"/>
                  </a:lnTo>
                  <a:lnTo>
                    <a:pt x="332" y="33"/>
                  </a:lnTo>
                  <a:lnTo>
                    <a:pt x="308" y="33"/>
                  </a:lnTo>
                  <a:lnTo>
                    <a:pt x="292" y="29"/>
                  </a:lnTo>
                  <a:lnTo>
                    <a:pt x="278" y="19"/>
                  </a:lnTo>
                  <a:lnTo>
                    <a:pt x="259" y="0"/>
                  </a:lnTo>
                  <a:close/>
                  <a:moveTo>
                    <a:pt x="405" y="0"/>
                  </a:moveTo>
                  <a:lnTo>
                    <a:pt x="399" y="5"/>
                  </a:lnTo>
                  <a:lnTo>
                    <a:pt x="383" y="17"/>
                  </a:lnTo>
                  <a:lnTo>
                    <a:pt x="360" y="28"/>
                  </a:lnTo>
                  <a:lnTo>
                    <a:pt x="332" y="33"/>
                  </a:lnTo>
                  <a:lnTo>
                    <a:pt x="488" y="33"/>
                  </a:lnTo>
                  <a:lnTo>
                    <a:pt x="479" y="24"/>
                  </a:lnTo>
                  <a:lnTo>
                    <a:pt x="444" y="6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0F5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3" name="AutoShape 486">
            <a:extLst>
              <a:ext uri="{FF2B5EF4-FFF2-40B4-BE49-F238E27FC236}">
                <a16:creationId xmlns:a16="http://schemas.microsoft.com/office/drawing/2014/main" id="{85BA2620-87A4-49A9-AB96-1AAC63D45CFA}"/>
              </a:ext>
            </a:extLst>
          </p:cNvPr>
          <p:cNvSpPr>
            <a:spLocks/>
          </p:cNvSpPr>
          <p:nvPr/>
        </p:nvSpPr>
        <p:spPr bwMode="auto">
          <a:xfrm>
            <a:off x="2851119" y="10757727"/>
            <a:ext cx="700721" cy="668164"/>
          </a:xfrm>
          <a:custGeom>
            <a:avLst/>
            <a:gdLst>
              <a:gd name="T0" fmla="+- 0 11795 11463"/>
              <a:gd name="T1" fmla="*/ T0 w 907"/>
              <a:gd name="T2" fmla="+- 0 -2663 -2882"/>
              <a:gd name="T3" fmla="*/ -2663 h 781"/>
              <a:gd name="T4" fmla="+- 0 11463 11463"/>
              <a:gd name="T5" fmla="*/ T4 w 907"/>
              <a:gd name="T6" fmla="+- 0 -2656 -2882"/>
              <a:gd name="T7" fmla="*/ -2656 h 781"/>
              <a:gd name="T8" fmla="+- 0 11471 11463"/>
              <a:gd name="T9" fmla="*/ T8 w 907"/>
              <a:gd name="T10" fmla="+- 0 -2541 -2882"/>
              <a:gd name="T11" fmla="*/ -2541 h 781"/>
              <a:gd name="T12" fmla="+- 0 11803 11463"/>
              <a:gd name="T13" fmla="*/ T12 w 907"/>
              <a:gd name="T14" fmla="+- 0 -2548 -2882"/>
              <a:gd name="T15" fmla="*/ -2548 h 781"/>
              <a:gd name="T16" fmla="+- 0 11816 11463"/>
              <a:gd name="T17" fmla="*/ T16 w 907"/>
              <a:gd name="T18" fmla="+- 0 -2365 -2882"/>
              <a:gd name="T19" fmla="*/ -2365 h 781"/>
              <a:gd name="T20" fmla="+- 0 11483 11463"/>
              <a:gd name="T21" fmla="*/ T20 w 907"/>
              <a:gd name="T22" fmla="+- 0 -2373 -2882"/>
              <a:gd name="T23" fmla="*/ -2373 h 781"/>
              <a:gd name="T24" fmla="+- 0 11476 11463"/>
              <a:gd name="T25" fmla="*/ T24 w 907"/>
              <a:gd name="T26" fmla="+- 0 -2257 -2882"/>
              <a:gd name="T27" fmla="*/ -2257 h 781"/>
              <a:gd name="T28" fmla="+- 0 11808 11463"/>
              <a:gd name="T29" fmla="*/ T28 w 907"/>
              <a:gd name="T30" fmla="+- 0 -2250 -2882"/>
              <a:gd name="T31" fmla="*/ -2250 h 781"/>
              <a:gd name="T32" fmla="+- 0 11816 11463"/>
              <a:gd name="T33" fmla="*/ T32 w 907"/>
              <a:gd name="T34" fmla="+- 0 -2365 -2882"/>
              <a:gd name="T35" fmla="*/ -2365 h 781"/>
              <a:gd name="T36" fmla="+- 0 11979 11463"/>
              <a:gd name="T37" fmla="*/ T36 w 907"/>
              <a:gd name="T38" fmla="+- 0 -2519 -2882"/>
              <a:gd name="T39" fmla="*/ -2519 h 781"/>
              <a:gd name="T40" fmla="+- 0 11647 11463"/>
              <a:gd name="T41" fmla="*/ T40 w 907"/>
              <a:gd name="T42" fmla="+- 0 -2511 -2882"/>
              <a:gd name="T43" fmla="*/ -2511 h 781"/>
              <a:gd name="T44" fmla="+- 0 11654 11463"/>
              <a:gd name="T45" fmla="*/ T44 w 907"/>
              <a:gd name="T46" fmla="+- 0 -2396 -2882"/>
              <a:gd name="T47" fmla="*/ -2396 h 781"/>
              <a:gd name="T48" fmla="+- 0 11828 11463"/>
              <a:gd name="T49" fmla="*/ T48 w 907"/>
              <a:gd name="T50" fmla="+- 0 -2395 -2882"/>
              <a:gd name="T51" fmla="*/ -2395 h 781"/>
              <a:gd name="T52" fmla="+- 0 11859 11463"/>
              <a:gd name="T53" fmla="*/ T52 w 907"/>
              <a:gd name="T54" fmla="+- 0 -2396 -2882"/>
              <a:gd name="T55" fmla="*/ -2396 h 781"/>
              <a:gd name="T56" fmla="+- 0 11987 11463"/>
              <a:gd name="T57" fmla="*/ T56 w 907"/>
              <a:gd name="T58" fmla="+- 0 -2404 -2882"/>
              <a:gd name="T59" fmla="*/ -2404 h 781"/>
              <a:gd name="T60" fmla="+- 0 12000 11463"/>
              <a:gd name="T61" fmla="*/ T60 w 907"/>
              <a:gd name="T62" fmla="+- 0 -2221 -2882"/>
              <a:gd name="T63" fmla="*/ -2221 h 781"/>
              <a:gd name="T64" fmla="+- 0 11674 11463"/>
              <a:gd name="T65" fmla="*/ T64 w 907"/>
              <a:gd name="T66" fmla="+- 0 -2228 -2882"/>
              <a:gd name="T67" fmla="*/ -2228 h 781"/>
              <a:gd name="T68" fmla="+- 0 11665 11463"/>
              <a:gd name="T69" fmla="*/ T68 w 907"/>
              <a:gd name="T70" fmla="+- 0 -2223 -2882"/>
              <a:gd name="T71" fmla="*/ -2223 h 781"/>
              <a:gd name="T72" fmla="+- 0 11660 11463"/>
              <a:gd name="T73" fmla="*/ T72 w 907"/>
              <a:gd name="T74" fmla="+- 0 -2216 -2882"/>
              <a:gd name="T75" fmla="*/ -2216 h 781"/>
              <a:gd name="T76" fmla="+- 0 11667 11463"/>
              <a:gd name="T77" fmla="*/ T76 w 907"/>
              <a:gd name="T78" fmla="+- 0 -2106 -2882"/>
              <a:gd name="T79" fmla="*/ -2106 h 781"/>
              <a:gd name="T80" fmla="+- 0 12000 11463"/>
              <a:gd name="T81" fmla="*/ T80 w 907"/>
              <a:gd name="T82" fmla="+- 0 -2113 -2882"/>
              <a:gd name="T83" fmla="*/ -2113 h 781"/>
              <a:gd name="T84" fmla="+- 0 12069 11463"/>
              <a:gd name="T85" fmla="*/ T84 w 907"/>
              <a:gd name="T86" fmla="+- 0 -2792 -2882"/>
              <a:gd name="T87" fmla="*/ -2792 h 781"/>
              <a:gd name="T88" fmla="+- 0 11823 11463"/>
              <a:gd name="T89" fmla="*/ T88 w 907"/>
              <a:gd name="T90" fmla="+- 0 -2863 -2882"/>
              <a:gd name="T91" fmla="*/ -2863 h 781"/>
              <a:gd name="T92" fmla="+- 0 11740 11463"/>
              <a:gd name="T93" fmla="*/ T92 w 907"/>
              <a:gd name="T94" fmla="+- 0 -2876 -2882"/>
              <a:gd name="T95" fmla="*/ -2876 h 781"/>
              <a:gd name="T96" fmla="+- 0 11719 11463"/>
              <a:gd name="T97" fmla="*/ T96 w 907"/>
              <a:gd name="T98" fmla="+- 0 -2763 -2882"/>
              <a:gd name="T99" fmla="*/ -2763 h 781"/>
              <a:gd name="T100" fmla="+- 0 12027 11463"/>
              <a:gd name="T101" fmla="*/ T100 w 907"/>
              <a:gd name="T102" fmla="+- 0 -2684 -2882"/>
              <a:gd name="T103" fmla="*/ -2684 h 781"/>
              <a:gd name="T104" fmla="+- 0 12029 11463"/>
              <a:gd name="T105" fmla="*/ T104 w 907"/>
              <a:gd name="T106" fmla="+- 0 -2684 -2882"/>
              <a:gd name="T107" fmla="*/ -2684 h 781"/>
              <a:gd name="T108" fmla="+- 0 12031 11463"/>
              <a:gd name="T109" fmla="*/ T108 w 907"/>
              <a:gd name="T110" fmla="+- 0 -2684 -2882"/>
              <a:gd name="T111" fmla="*/ -2684 h 781"/>
              <a:gd name="T112" fmla="+- 0 12034 11463"/>
              <a:gd name="T113" fmla="*/ T112 w 907"/>
              <a:gd name="T114" fmla="+- 0 -2685 -2882"/>
              <a:gd name="T115" fmla="*/ -2685 h 781"/>
              <a:gd name="T116" fmla="+- 0 12035 11463"/>
              <a:gd name="T117" fmla="*/ T116 w 907"/>
              <a:gd name="T118" fmla="+- 0 -2685 -2882"/>
              <a:gd name="T119" fmla="*/ -2685 h 781"/>
              <a:gd name="T120" fmla="+- 0 12037 11463"/>
              <a:gd name="T121" fmla="*/ T120 w 907"/>
              <a:gd name="T122" fmla="+- 0 -2686 -2882"/>
              <a:gd name="T123" fmla="*/ -2686 h 781"/>
              <a:gd name="T124" fmla="+- 0 12043 11463"/>
              <a:gd name="T125" fmla="*/ T124 w 907"/>
              <a:gd name="T126" fmla="+- 0 -2692 -2882"/>
              <a:gd name="T127" fmla="*/ -2692 h 781"/>
              <a:gd name="T128" fmla="+- 0 12045 11463"/>
              <a:gd name="T129" fmla="*/ T128 w 907"/>
              <a:gd name="T130" fmla="+- 0 -2696 -2882"/>
              <a:gd name="T131" fmla="*/ -2696 h 781"/>
              <a:gd name="T132" fmla="+- 0 12173 11463"/>
              <a:gd name="T133" fmla="*/ T132 w 907"/>
              <a:gd name="T134" fmla="+- 0 -2651 -2882"/>
              <a:gd name="T135" fmla="*/ -2651 h 781"/>
              <a:gd name="T136" fmla="+- 0 11841 11463"/>
              <a:gd name="T137" fmla="*/ T136 w 907"/>
              <a:gd name="T138" fmla="+- 0 -2658 -2882"/>
              <a:gd name="T139" fmla="*/ -2658 h 781"/>
              <a:gd name="T140" fmla="+- 0 11833 11463"/>
              <a:gd name="T141" fmla="*/ T140 w 907"/>
              <a:gd name="T142" fmla="+- 0 -2543 -2882"/>
              <a:gd name="T143" fmla="*/ -2543 h 781"/>
              <a:gd name="T144" fmla="+- 0 12158 11463"/>
              <a:gd name="T145" fmla="*/ T144 w 907"/>
              <a:gd name="T146" fmla="+- 0 -2536 -2882"/>
              <a:gd name="T147" fmla="*/ -2536 h 781"/>
              <a:gd name="T148" fmla="+- 0 12160 11463"/>
              <a:gd name="T149" fmla="*/ T148 w 907"/>
              <a:gd name="T150" fmla="+- 0 -2536 -2882"/>
              <a:gd name="T151" fmla="*/ -2536 h 781"/>
              <a:gd name="T152" fmla="+- 0 12162 11463"/>
              <a:gd name="T153" fmla="*/ T152 w 907"/>
              <a:gd name="T154" fmla="+- 0 -2537 -2882"/>
              <a:gd name="T155" fmla="*/ -2537 h 781"/>
              <a:gd name="T156" fmla="+- 0 12164 11463"/>
              <a:gd name="T157" fmla="*/ T156 w 907"/>
              <a:gd name="T158" fmla="+- 0 -2537 -2882"/>
              <a:gd name="T159" fmla="*/ -2537 h 781"/>
              <a:gd name="T160" fmla="+- 0 12165 11463"/>
              <a:gd name="T161" fmla="*/ T160 w 907"/>
              <a:gd name="T162" fmla="+- 0 -2538 -2882"/>
              <a:gd name="T163" fmla="*/ -2538 h 781"/>
              <a:gd name="T164" fmla="+- 0 12168 11463"/>
              <a:gd name="T165" fmla="*/ T164 w 907"/>
              <a:gd name="T166" fmla="+- 0 -2541 -2882"/>
              <a:gd name="T167" fmla="*/ -2541 h 781"/>
              <a:gd name="T168" fmla="+- 0 12173 11463"/>
              <a:gd name="T169" fmla="*/ T168 w 907"/>
              <a:gd name="T170" fmla="+- 0 -2548 -2882"/>
              <a:gd name="T171" fmla="*/ -2548 h 781"/>
              <a:gd name="T172" fmla="+- 0 12173 11463"/>
              <a:gd name="T173" fmla="*/ T172 w 907"/>
              <a:gd name="T174" fmla="+- 0 -2651 -2882"/>
              <a:gd name="T175" fmla="*/ -2651 h 781"/>
              <a:gd name="T176" fmla="+- 0 12178 11463"/>
              <a:gd name="T177" fmla="*/ T176 w 907"/>
              <a:gd name="T178" fmla="+- 0 -2368 -2882"/>
              <a:gd name="T179" fmla="*/ -2368 h 781"/>
              <a:gd name="T180" fmla="+- 0 12005 11463"/>
              <a:gd name="T181" fmla="*/ T180 w 907"/>
              <a:gd name="T182" fmla="+- 0 -2369 -2882"/>
              <a:gd name="T183" fmla="*/ -2369 h 781"/>
              <a:gd name="T184" fmla="+- 0 11974 11463"/>
              <a:gd name="T185" fmla="*/ T184 w 907"/>
              <a:gd name="T186" fmla="+- 0 -2368 -2882"/>
              <a:gd name="T187" fmla="*/ -2368 h 781"/>
              <a:gd name="T188" fmla="+- 0 11846 11463"/>
              <a:gd name="T189" fmla="*/ T188 w 907"/>
              <a:gd name="T190" fmla="+- 0 -2360 -2882"/>
              <a:gd name="T191" fmla="*/ -2360 h 781"/>
              <a:gd name="T192" fmla="+- 0 11854 11463"/>
              <a:gd name="T193" fmla="*/ T192 w 907"/>
              <a:gd name="T194" fmla="+- 0 -2245 -2882"/>
              <a:gd name="T195" fmla="*/ -2245 h 781"/>
              <a:gd name="T196" fmla="+- 0 12186 11463"/>
              <a:gd name="T197" fmla="*/ T196 w 907"/>
              <a:gd name="T198" fmla="+- 0 -2253 -2882"/>
              <a:gd name="T199" fmla="*/ -2253 h 781"/>
              <a:gd name="T200" fmla="+- 0 12357 11463"/>
              <a:gd name="T201" fmla="*/ T200 w 907"/>
              <a:gd name="T202" fmla="+- 0 -2507 -2882"/>
              <a:gd name="T203" fmla="*/ -2507 h 781"/>
              <a:gd name="T204" fmla="+- 0 12025 11463"/>
              <a:gd name="T205" fmla="*/ T204 w 907"/>
              <a:gd name="T206" fmla="+- 0 -2514 -2882"/>
              <a:gd name="T207" fmla="*/ -2514 h 781"/>
              <a:gd name="T208" fmla="+- 0 12017 11463"/>
              <a:gd name="T209" fmla="*/ T208 w 907"/>
              <a:gd name="T210" fmla="+- 0 -2399 -2882"/>
              <a:gd name="T211" fmla="*/ -2399 h 781"/>
              <a:gd name="T212" fmla="+- 0 12350 11463"/>
              <a:gd name="T213" fmla="*/ T212 w 907"/>
              <a:gd name="T214" fmla="+- 0 -2392 -2882"/>
              <a:gd name="T215" fmla="*/ -2392 h 781"/>
              <a:gd name="T216" fmla="+- 0 12357 11463"/>
              <a:gd name="T217" fmla="*/ T216 w 907"/>
              <a:gd name="T218" fmla="+- 0 -2507 -2882"/>
              <a:gd name="T219" fmla="*/ -2507 h 781"/>
              <a:gd name="T220" fmla="+- 0 12362 11463"/>
              <a:gd name="T221" fmla="*/ T220 w 907"/>
              <a:gd name="T222" fmla="+- 0 -2224 -2882"/>
              <a:gd name="T223" fmla="*/ -2224 h 781"/>
              <a:gd name="T224" fmla="+- 0 12030 11463"/>
              <a:gd name="T225" fmla="*/ T224 w 907"/>
              <a:gd name="T226" fmla="+- 0 -2216 -2882"/>
              <a:gd name="T227" fmla="*/ -2216 h 781"/>
              <a:gd name="T228" fmla="+- 0 12038 11463"/>
              <a:gd name="T229" fmla="*/ T228 w 907"/>
              <a:gd name="T230" fmla="+- 0 -2101 -2882"/>
              <a:gd name="T231" fmla="*/ -2101 h 781"/>
              <a:gd name="T232" fmla="+- 0 12370 11463"/>
              <a:gd name="T233" fmla="*/ T232 w 907"/>
              <a:gd name="T234" fmla="+- 0 -2109 -2882"/>
              <a:gd name="T235" fmla="*/ -2109 h 78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  <a:cxn ang="0">
                <a:pos x="T233" y="T235"/>
              </a:cxn>
            </a:cxnLst>
            <a:rect l="0" t="0" r="r" b="b"/>
            <a:pathLst>
              <a:path w="907" h="781">
                <a:moveTo>
                  <a:pt x="340" y="226"/>
                </a:moveTo>
                <a:lnTo>
                  <a:pt x="332" y="219"/>
                </a:lnTo>
                <a:lnTo>
                  <a:pt x="8" y="219"/>
                </a:lnTo>
                <a:lnTo>
                  <a:pt x="0" y="226"/>
                </a:lnTo>
                <a:lnTo>
                  <a:pt x="0" y="334"/>
                </a:lnTo>
                <a:lnTo>
                  <a:pt x="8" y="341"/>
                </a:lnTo>
                <a:lnTo>
                  <a:pt x="332" y="341"/>
                </a:lnTo>
                <a:lnTo>
                  <a:pt x="340" y="334"/>
                </a:lnTo>
                <a:lnTo>
                  <a:pt x="340" y="226"/>
                </a:lnTo>
                <a:close/>
                <a:moveTo>
                  <a:pt x="353" y="517"/>
                </a:moveTo>
                <a:lnTo>
                  <a:pt x="345" y="509"/>
                </a:lnTo>
                <a:lnTo>
                  <a:pt x="20" y="509"/>
                </a:lnTo>
                <a:lnTo>
                  <a:pt x="13" y="517"/>
                </a:lnTo>
                <a:lnTo>
                  <a:pt x="13" y="625"/>
                </a:lnTo>
                <a:lnTo>
                  <a:pt x="20" y="632"/>
                </a:lnTo>
                <a:lnTo>
                  <a:pt x="345" y="632"/>
                </a:lnTo>
                <a:lnTo>
                  <a:pt x="353" y="624"/>
                </a:lnTo>
                <a:lnTo>
                  <a:pt x="353" y="517"/>
                </a:lnTo>
                <a:close/>
                <a:moveTo>
                  <a:pt x="524" y="371"/>
                </a:moveTo>
                <a:lnTo>
                  <a:pt x="516" y="363"/>
                </a:lnTo>
                <a:lnTo>
                  <a:pt x="191" y="363"/>
                </a:lnTo>
                <a:lnTo>
                  <a:pt x="184" y="371"/>
                </a:lnTo>
                <a:lnTo>
                  <a:pt x="184" y="478"/>
                </a:lnTo>
                <a:lnTo>
                  <a:pt x="191" y="486"/>
                </a:lnTo>
                <a:lnTo>
                  <a:pt x="354" y="486"/>
                </a:lnTo>
                <a:lnTo>
                  <a:pt x="365" y="487"/>
                </a:lnTo>
                <a:lnTo>
                  <a:pt x="386" y="486"/>
                </a:lnTo>
                <a:lnTo>
                  <a:pt x="396" y="486"/>
                </a:lnTo>
                <a:lnTo>
                  <a:pt x="516" y="486"/>
                </a:lnTo>
                <a:lnTo>
                  <a:pt x="524" y="478"/>
                </a:lnTo>
                <a:lnTo>
                  <a:pt x="524" y="371"/>
                </a:lnTo>
                <a:close/>
                <a:moveTo>
                  <a:pt x="537" y="661"/>
                </a:moveTo>
                <a:lnTo>
                  <a:pt x="529" y="654"/>
                </a:lnTo>
                <a:lnTo>
                  <a:pt x="211" y="654"/>
                </a:lnTo>
                <a:lnTo>
                  <a:pt x="204" y="657"/>
                </a:lnTo>
                <a:lnTo>
                  <a:pt x="202" y="659"/>
                </a:lnTo>
                <a:lnTo>
                  <a:pt x="199" y="662"/>
                </a:lnTo>
                <a:lnTo>
                  <a:pt x="197" y="666"/>
                </a:lnTo>
                <a:lnTo>
                  <a:pt x="197" y="769"/>
                </a:lnTo>
                <a:lnTo>
                  <a:pt x="204" y="776"/>
                </a:lnTo>
                <a:lnTo>
                  <a:pt x="529" y="776"/>
                </a:lnTo>
                <a:lnTo>
                  <a:pt x="537" y="769"/>
                </a:lnTo>
                <a:lnTo>
                  <a:pt x="537" y="661"/>
                </a:lnTo>
                <a:close/>
                <a:moveTo>
                  <a:pt x="606" y="90"/>
                </a:moveTo>
                <a:lnTo>
                  <a:pt x="601" y="81"/>
                </a:lnTo>
                <a:lnTo>
                  <a:pt x="360" y="19"/>
                </a:lnTo>
                <a:lnTo>
                  <a:pt x="286" y="0"/>
                </a:lnTo>
                <a:lnTo>
                  <a:pt x="277" y="6"/>
                </a:lnTo>
                <a:lnTo>
                  <a:pt x="250" y="110"/>
                </a:lnTo>
                <a:lnTo>
                  <a:pt x="256" y="119"/>
                </a:lnTo>
                <a:lnTo>
                  <a:pt x="562" y="198"/>
                </a:lnTo>
                <a:lnTo>
                  <a:pt x="564" y="198"/>
                </a:lnTo>
                <a:lnTo>
                  <a:pt x="565" y="198"/>
                </a:lnTo>
                <a:lnTo>
                  <a:pt x="566" y="198"/>
                </a:lnTo>
                <a:lnTo>
                  <a:pt x="567" y="198"/>
                </a:lnTo>
                <a:lnTo>
                  <a:pt x="568" y="198"/>
                </a:lnTo>
                <a:lnTo>
                  <a:pt x="569" y="198"/>
                </a:lnTo>
                <a:lnTo>
                  <a:pt x="571" y="197"/>
                </a:lnTo>
                <a:lnTo>
                  <a:pt x="572" y="197"/>
                </a:lnTo>
                <a:lnTo>
                  <a:pt x="573" y="196"/>
                </a:lnTo>
                <a:lnTo>
                  <a:pt x="574" y="196"/>
                </a:lnTo>
                <a:lnTo>
                  <a:pt x="578" y="194"/>
                </a:lnTo>
                <a:lnTo>
                  <a:pt x="580" y="190"/>
                </a:lnTo>
                <a:lnTo>
                  <a:pt x="582" y="186"/>
                </a:lnTo>
                <a:lnTo>
                  <a:pt x="606" y="90"/>
                </a:lnTo>
                <a:close/>
                <a:moveTo>
                  <a:pt x="710" y="231"/>
                </a:moveTo>
                <a:lnTo>
                  <a:pt x="703" y="224"/>
                </a:lnTo>
                <a:lnTo>
                  <a:pt x="378" y="224"/>
                </a:lnTo>
                <a:lnTo>
                  <a:pt x="370" y="231"/>
                </a:lnTo>
                <a:lnTo>
                  <a:pt x="370" y="339"/>
                </a:lnTo>
                <a:lnTo>
                  <a:pt x="378" y="346"/>
                </a:lnTo>
                <a:lnTo>
                  <a:pt x="695" y="346"/>
                </a:lnTo>
                <a:lnTo>
                  <a:pt x="696" y="346"/>
                </a:lnTo>
                <a:lnTo>
                  <a:pt x="697" y="346"/>
                </a:lnTo>
                <a:lnTo>
                  <a:pt x="698" y="346"/>
                </a:lnTo>
                <a:lnTo>
                  <a:pt x="699" y="345"/>
                </a:lnTo>
                <a:lnTo>
                  <a:pt x="701" y="345"/>
                </a:lnTo>
                <a:lnTo>
                  <a:pt x="702" y="344"/>
                </a:lnTo>
                <a:lnTo>
                  <a:pt x="703" y="343"/>
                </a:lnTo>
                <a:lnTo>
                  <a:pt x="705" y="341"/>
                </a:lnTo>
                <a:lnTo>
                  <a:pt x="708" y="338"/>
                </a:lnTo>
                <a:lnTo>
                  <a:pt x="710" y="334"/>
                </a:lnTo>
                <a:lnTo>
                  <a:pt x="710" y="330"/>
                </a:lnTo>
                <a:lnTo>
                  <a:pt x="710" y="231"/>
                </a:lnTo>
                <a:close/>
                <a:moveTo>
                  <a:pt x="723" y="522"/>
                </a:moveTo>
                <a:lnTo>
                  <a:pt x="715" y="514"/>
                </a:lnTo>
                <a:lnTo>
                  <a:pt x="555" y="514"/>
                </a:lnTo>
                <a:lnTo>
                  <a:pt x="542" y="513"/>
                </a:lnTo>
                <a:lnTo>
                  <a:pt x="521" y="514"/>
                </a:lnTo>
                <a:lnTo>
                  <a:pt x="511" y="514"/>
                </a:lnTo>
                <a:lnTo>
                  <a:pt x="391" y="514"/>
                </a:lnTo>
                <a:lnTo>
                  <a:pt x="383" y="522"/>
                </a:lnTo>
                <a:lnTo>
                  <a:pt x="383" y="629"/>
                </a:lnTo>
                <a:lnTo>
                  <a:pt x="391" y="637"/>
                </a:lnTo>
                <a:lnTo>
                  <a:pt x="715" y="637"/>
                </a:lnTo>
                <a:lnTo>
                  <a:pt x="723" y="629"/>
                </a:lnTo>
                <a:lnTo>
                  <a:pt x="723" y="522"/>
                </a:lnTo>
                <a:close/>
                <a:moveTo>
                  <a:pt x="894" y="375"/>
                </a:moveTo>
                <a:lnTo>
                  <a:pt x="887" y="368"/>
                </a:lnTo>
                <a:lnTo>
                  <a:pt x="562" y="368"/>
                </a:lnTo>
                <a:lnTo>
                  <a:pt x="554" y="375"/>
                </a:lnTo>
                <a:lnTo>
                  <a:pt x="554" y="483"/>
                </a:lnTo>
                <a:lnTo>
                  <a:pt x="562" y="490"/>
                </a:lnTo>
                <a:lnTo>
                  <a:pt x="887" y="490"/>
                </a:lnTo>
                <a:lnTo>
                  <a:pt x="894" y="483"/>
                </a:lnTo>
                <a:lnTo>
                  <a:pt x="894" y="375"/>
                </a:lnTo>
                <a:close/>
                <a:moveTo>
                  <a:pt x="907" y="666"/>
                </a:moveTo>
                <a:lnTo>
                  <a:pt x="899" y="658"/>
                </a:lnTo>
                <a:lnTo>
                  <a:pt x="575" y="658"/>
                </a:lnTo>
                <a:lnTo>
                  <a:pt x="567" y="666"/>
                </a:lnTo>
                <a:lnTo>
                  <a:pt x="567" y="773"/>
                </a:lnTo>
                <a:lnTo>
                  <a:pt x="575" y="781"/>
                </a:lnTo>
                <a:lnTo>
                  <a:pt x="899" y="781"/>
                </a:lnTo>
                <a:lnTo>
                  <a:pt x="907" y="773"/>
                </a:lnTo>
                <a:lnTo>
                  <a:pt x="907" y="666"/>
                </a:lnTo>
                <a:close/>
              </a:path>
            </a:pathLst>
          </a:custGeom>
          <a:solidFill>
            <a:srgbClr val="0F5E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26561" y="6930279"/>
            <a:ext cx="750570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Νεαρό Ζεύγος (κάτω από 41 ετών)</a:t>
            </a:r>
            <a:endParaRPr kumimoji="0" lang="el-GR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826560" y="7625928"/>
            <a:ext cx="8278428" cy="12413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spcBef>
                <a:spcPts val="600"/>
              </a:spcBef>
            </a:pPr>
            <a:r>
              <a:rPr lang="el-GR" sz="3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Νεαρή οικογένεια με τέκνα </a:t>
            </a:r>
          </a:p>
          <a:p>
            <a:pPr algn="l">
              <a:spcBef>
                <a:spcPts val="600"/>
              </a:spcBef>
            </a:pPr>
            <a:r>
              <a:rPr lang="el-GR" sz="3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(κάτω από 41 ή </a:t>
            </a:r>
            <a:r>
              <a:rPr lang="el-GR" sz="32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μονογονέας</a:t>
            </a:r>
            <a:r>
              <a:rPr lang="el-GR" sz="3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κάτω από 41) </a:t>
            </a:r>
            <a:endParaRPr kumimoji="0" lang="el-GR" sz="3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826561" y="8989777"/>
            <a:ext cx="750570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Πολύτεκνοι (τέσσερα και άνω τέκνα</a:t>
            </a:r>
            <a:endParaRPr kumimoji="0" lang="el-GR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26561" y="9906832"/>
            <a:ext cx="750570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[Μονήρες άτομο – δεν αλλάζει]</a:t>
            </a:r>
            <a:endParaRPr kumimoji="0" lang="el-GR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826560" y="10819980"/>
            <a:ext cx="13756589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Ειδικές Κατασκευές     </a:t>
            </a:r>
            <a:r>
              <a:rPr lang="el-GR" sz="32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Πρόσθετο ποσό μέχρι €10.000</a:t>
            </a:r>
            <a:endParaRPr kumimoji="0" lang="el-GR" sz="30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 Neue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3238446" y="6980586"/>
            <a:ext cx="2096804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€30.000</a:t>
            </a:r>
            <a:endParaRPr kumimoji="0" lang="el-GR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3238445" y="8043139"/>
            <a:ext cx="234445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€35.000</a:t>
            </a:r>
            <a:endParaRPr lang="el-GR" dirty="0"/>
          </a:p>
        </p:txBody>
      </p:sp>
      <p:sp>
        <p:nvSpPr>
          <p:cNvPr id="51" name="TextBox 50"/>
          <p:cNvSpPr txBox="1"/>
          <p:nvPr/>
        </p:nvSpPr>
        <p:spPr>
          <a:xfrm>
            <a:off x="13238446" y="8989777"/>
            <a:ext cx="2096804" cy="6058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€40.000</a:t>
            </a:r>
            <a:endParaRPr lang="el-GR" dirty="0"/>
          </a:p>
        </p:txBody>
      </p:sp>
      <p:sp>
        <p:nvSpPr>
          <p:cNvPr id="52" name="TextBox 51"/>
          <p:cNvSpPr txBox="1"/>
          <p:nvPr/>
        </p:nvSpPr>
        <p:spPr>
          <a:xfrm>
            <a:off x="13238445" y="9991236"/>
            <a:ext cx="209680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€20.000</a:t>
            </a:r>
            <a:endParaRPr lang="el-GR" dirty="0"/>
          </a:p>
        </p:txBody>
      </p:sp>
      <p:sp>
        <p:nvSpPr>
          <p:cNvPr id="54" name="TextBox 53"/>
          <p:cNvSpPr txBox="1"/>
          <p:nvPr/>
        </p:nvSpPr>
        <p:spPr>
          <a:xfrm>
            <a:off x="17197401" y="6980586"/>
            <a:ext cx="2096804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€40.000</a:t>
            </a:r>
            <a:endParaRPr kumimoji="0" lang="el-GR" sz="30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 Neue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7197400" y="8043139"/>
            <a:ext cx="234445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€45.000</a:t>
            </a:r>
            <a:endParaRPr lang="el-GR" dirty="0">
              <a:solidFill>
                <a:srgbClr val="C0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7197401" y="8989777"/>
            <a:ext cx="2096804" cy="6058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€50.000</a:t>
            </a:r>
            <a:endParaRPr lang="el-GR" dirty="0">
              <a:solidFill>
                <a:srgbClr val="C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7197400" y="9991236"/>
            <a:ext cx="209680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€20.000</a:t>
            </a:r>
            <a:endParaRPr lang="el-GR" dirty="0"/>
          </a:p>
        </p:txBody>
      </p:sp>
      <p:sp>
        <p:nvSpPr>
          <p:cNvPr id="58" name="ΠρΟνοιες ΝΕου ΠλαισΙου"/>
          <p:cNvSpPr txBox="1"/>
          <p:nvPr/>
        </p:nvSpPr>
        <p:spPr>
          <a:xfrm>
            <a:off x="12097020" y="6223551"/>
            <a:ext cx="3981180" cy="619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lnSpc>
                <a:spcPct val="120000"/>
              </a:lnSpc>
              <a:defRPr sz="4000" cap="all">
                <a:solidFill>
                  <a:srgbClr val="2F77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l-GR" sz="2800" dirty="0"/>
              <a:t>ΥΦΙΣΤΑΜΕΝΟ ΣΧΕΔΙΟ</a:t>
            </a:r>
            <a:endParaRPr sz="2800" dirty="0"/>
          </a:p>
        </p:txBody>
      </p:sp>
      <p:sp>
        <p:nvSpPr>
          <p:cNvPr id="60" name="ΠρΟνοιες ΝΕου ΠλαισΙου"/>
          <p:cNvSpPr txBox="1"/>
          <p:nvPr/>
        </p:nvSpPr>
        <p:spPr>
          <a:xfrm>
            <a:off x="16764197" y="6223551"/>
            <a:ext cx="2638397" cy="619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lnSpc>
                <a:spcPct val="120000"/>
              </a:lnSpc>
              <a:defRPr sz="4000" cap="all">
                <a:solidFill>
                  <a:srgbClr val="2F77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l-GR" sz="2800" dirty="0"/>
              <a:t>ΝΕΟ ΣΧΕΔΙΟ</a:t>
            </a:r>
            <a:endParaRPr sz="2800" dirty="0"/>
          </a:p>
        </p:txBody>
      </p:sp>
      <p:sp>
        <p:nvSpPr>
          <p:cNvPr id="61" name="TextBox 60"/>
          <p:cNvSpPr txBox="1"/>
          <p:nvPr/>
        </p:nvSpPr>
        <p:spPr>
          <a:xfrm>
            <a:off x="20231199" y="7550023"/>
            <a:ext cx="3066951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ΑΝΩΤΑΤΟ </a:t>
            </a:r>
          </a:p>
          <a:p>
            <a:pPr algn="l"/>
            <a:r>
              <a:rPr lang="el-GR" sz="3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ΟΡΙΟ </a:t>
            </a:r>
          </a:p>
          <a:p>
            <a:pPr algn="l"/>
            <a:r>
              <a:rPr lang="el-GR" sz="3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ΕΝΙΣΧΥΣΗΣ</a:t>
            </a:r>
            <a:endParaRPr kumimoji="0" lang="el-GR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984" y="10354105"/>
            <a:ext cx="15700723" cy="3345352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ΚΥΠΡΙΑΚΗ ΔΗΜΟΚΡΑΤΙΑ / ΠΝΕΥΜΑΤΙΚΑ ΔΙΚΑΙΩΜΑΤΑ 2020"/>
          <p:cNvSpPr txBox="1"/>
          <p:nvPr/>
        </p:nvSpPr>
        <p:spPr>
          <a:xfrm>
            <a:off x="1210618" y="12858825"/>
            <a:ext cx="4015061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ΚΥΠΡΙΑΚΗ ΔΗΜΟΚΡΑΤΙΑ</a:t>
            </a:r>
            <a:r>
              <a:t> / ΠΝΕΥΜΑΤΙΚΑ ΔΙΚΑΙΩΜΑΤΑ 2020</a:t>
            </a:r>
          </a:p>
        </p:txBody>
      </p:sp>
      <p:sp>
        <p:nvSpPr>
          <p:cNvPr id="152" name="ΧΩΡΟΤΑΞΙΚΟ…"/>
          <p:cNvSpPr txBox="1"/>
          <p:nvPr/>
        </p:nvSpPr>
        <p:spPr>
          <a:xfrm>
            <a:off x="1289260" y="1176342"/>
            <a:ext cx="10502690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lnSpc>
                <a:spcPct val="120000"/>
              </a:lnSpc>
              <a:defRPr sz="4000" cap="all">
                <a:solidFill>
                  <a:srgbClr val="32788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l-GR" sz="4400" dirty="0"/>
              <a:t>ΕΙΔΙΚΗ ΚΑΤΗΓΟΡΙΑ ΚΟΙΝΟΤΗΤΩΝ</a:t>
            </a:r>
            <a:endParaRPr sz="4400" dirty="0"/>
          </a:p>
        </p:txBody>
      </p:sp>
      <p:sp>
        <p:nvSpPr>
          <p:cNvPr id="156" name="ΥΠΟΥΡΓΕΙΟ ΕΣΩΤΕΡΙΚΩΝ"/>
          <p:cNvSpPr txBox="1">
            <a:spLocks noGrp="1"/>
          </p:cNvSpPr>
          <p:nvPr>
            <p:ph type="subTitle" sz="quarter" idx="1"/>
          </p:nvPr>
        </p:nvSpPr>
        <p:spPr>
          <a:xfrm>
            <a:off x="11104845" y="12424383"/>
            <a:ext cx="9605670" cy="61397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800" dirty="0"/>
              <a:t>ΥΠΟΥΡΓΕΙΟ ΕΣΩΤΕΡΙΚΩΝ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89260" y="2118925"/>
            <a:ext cx="18297188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40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Εξόχως ορεινές &amp; εξόχως απόμακρες &amp; μικρές (πληθυσμιακά φθίνουσες)</a:t>
            </a:r>
            <a:endParaRPr kumimoji="0" lang="el-GR" sz="36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39684" y="7030668"/>
            <a:ext cx="3497583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Μονήρες άτομο</a:t>
            </a:r>
            <a:endParaRPr kumimoji="0" lang="el-GR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39684" y="7883656"/>
            <a:ext cx="750570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Ζεύγος / Οικογένεια 2 ατόμων</a:t>
            </a:r>
            <a:endParaRPr kumimoji="0" lang="el-GR" sz="3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grpSp>
        <p:nvGrpSpPr>
          <p:cNvPr id="46" name="Group 14">
            <a:extLst>
              <a:ext uri="{FF2B5EF4-FFF2-40B4-BE49-F238E27FC236}">
                <a16:creationId xmlns:a16="http://schemas.microsoft.com/office/drawing/2014/main" id="{0518A269-C2E3-4745-A6BA-2395C48955E4}"/>
              </a:ext>
            </a:extLst>
          </p:cNvPr>
          <p:cNvGrpSpPr>
            <a:grpSpLocks/>
          </p:cNvGrpSpPr>
          <p:nvPr/>
        </p:nvGrpSpPr>
        <p:grpSpPr bwMode="auto">
          <a:xfrm>
            <a:off x="4537864" y="7096210"/>
            <a:ext cx="339484" cy="417374"/>
            <a:chOff x="6040" y="91"/>
            <a:chExt cx="401" cy="495"/>
          </a:xfrm>
        </p:grpSpPr>
        <p:sp>
          <p:nvSpPr>
            <p:cNvPr id="47" name="Freeform 291">
              <a:extLst>
                <a:ext uri="{FF2B5EF4-FFF2-40B4-BE49-F238E27FC236}">
                  <a16:creationId xmlns:a16="http://schemas.microsoft.com/office/drawing/2014/main" id="{8E109CEA-78CF-4D22-B2CB-9529790EE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" y="333"/>
              <a:ext cx="401" cy="253"/>
            </a:xfrm>
            <a:custGeom>
              <a:avLst/>
              <a:gdLst>
                <a:gd name="T0" fmla="+- 0 6331 6040"/>
                <a:gd name="T1" fmla="*/ T0 w 401"/>
                <a:gd name="T2" fmla="+- 0 334 334"/>
                <a:gd name="T3" fmla="*/ 334 h 253"/>
                <a:gd name="T4" fmla="+- 0 6306 6040"/>
                <a:gd name="T5" fmla="*/ T4 w 401"/>
                <a:gd name="T6" fmla="+- 0 334 334"/>
                <a:gd name="T7" fmla="*/ 334 h 253"/>
                <a:gd name="T8" fmla="+- 0 6291 6040"/>
                <a:gd name="T9" fmla="*/ T8 w 401"/>
                <a:gd name="T10" fmla="+- 0 341 334"/>
                <a:gd name="T11" fmla="*/ 341 h 253"/>
                <a:gd name="T12" fmla="+- 0 6275 6040"/>
                <a:gd name="T13" fmla="*/ T12 w 401"/>
                <a:gd name="T14" fmla="+- 0 346 334"/>
                <a:gd name="T15" fmla="*/ 346 h 253"/>
                <a:gd name="T16" fmla="+- 0 6258 6040"/>
                <a:gd name="T17" fmla="*/ T16 w 401"/>
                <a:gd name="T18" fmla="+- 0 349 334"/>
                <a:gd name="T19" fmla="*/ 349 h 253"/>
                <a:gd name="T20" fmla="+- 0 6240 6040"/>
                <a:gd name="T21" fmla="*/ T20 w 401"/>
                <a:gd name="T22" fmla="+- 0 350 334"/>
                <a:gd name="T23" fmla="*/ 350 h 253"/>
                <a:gd name="T24" fmla="+- 0 6223 6040"/>
                <a:gd name="T25" fmla="*/ T24 w 401"/>
                <a:gd name="T26" fmla="+- 0 349 334"/>
                <a:gd name="T27" fmla="*/ 349 h 253"/>
                <a:gd name="T28" fmla="+- 0 6206 6040"/>
                <a:gd name="T29" fmla="*/ T28 w 401"/>
                <a:gd name="T30" fmla="+- 0 346 334"/>
                <a:gd name="T31" fmla="*/ 346 h 253"/>
                <a:gd name="T32" fmla="+- 0 6190 6040"/>
                <a:gd name="T33" fmla="*/ T32 w 401"/>
                <a:gd name="T34" fmla="+- 0 341 334"/>
                <a:gd name="T35" fmla="*/ 341 h 253"/>
                <a:gd name="T36" fmla="+- 0 6175 6040"/>
                <a:gd name="T37" fmla="*/ T36 w 401"/>
                <a:gd name="T38" fmla="+- 0 334 334"/>
                <a:gd name="T39" fmla="*/ 334 h 253"/>
                <a:gd name="T40" fmla="+- 0 6150 6040"/>
                <a:gd name="T41" fmla="*/ T40 w 401"/>
                <a:gd name="T42" fmla="+- 0 334 334"/>
                <a:gd name="T43" fmla="*/ 334 h 253"/>
                <a:gd name="T44" fmla="+- 0 6107 6040"/>
                <a:gd name="T45" fmla="*/ T44 w 401"/>
                <a:gd name="T46" fmla="+- 0 343 334"/>
                <a:gd name="T47" fmla="*/ 343 h 253"/>
                <a:gd name="T48" fmla="+- 0 6072 6040"/>
                <a:gd name="T49" fmla="*/ T48 w 401"/>
                <a:gd name="T50" fmla="+- 0 366 334"/>
                <a:gd name="T51" fmla="*/ 366 h 253"/>
                <a:gd name="T52" fmla="+- 0 6049 6040"/>
                <a:gd name="T53" fmla="*/ T52 w 401"/>
                <a:gd name="T54" fmla="+- 0 401 334"/>
                <a:gd name="T55" fmla="*/ 401 h 253"/>
                <a:gd name="T56" fmla="+- 0 6040 6040"/>
                <a:gd name="T57" fmla="*/ T56 w 401"/>
                <a:gd name="T58" fmla="+- 0 444 334"/>
                <a:gd name="T59" fmla="*/ 444 h 253"/>
                <a:gd name="T60" fmla="+- 0 6040 6040"/>
                <a:gd name="T61" fmla="*/ T60 w 401"/>
                <a:gd name="T62" fmla="+- 0 586 334"/>
                <a:gd name="T63" fmla="*/ 586 h 253"/>
                <a:gd name="T64" fmla="+- 0 6441 6040"/>
                <a:gd name="T65" fmla="*/ T64 w 401"/>
                <a:gd name="T66" fmla="+- 0 586 334"/>
                <a:gd name="T67" fmla="*/ 586 h 253"/>
                <a:gd name="T68" fmla="+- 0 6441 6040"/>
                <a:gd name="T69" fmla="*/ T68 w 401"/>
                <a:gd name="T70" fmla="+- 0 444 334"/>
                <a:gd name="T71" fmla="*/ 444 h 253"/>
                <a:gd name="T72" fmla="+- 0 6432 6040"/>
                <a:gd name="T73" fmla="*/ T72 w 401"/>
                <a:gd name="T74" fmla="+- 0 401 334"/>
                <a:gd name="T75" fmla="*/ 401 h 253"/>
                <a:gd name="T76" fmla="+- 0 6408 6040"/>
                <a:gd name="T77" fmla="*/ T76 w 401"/>
                <a:gd name="T78" fmla="+- 0 366 334"/>
                <a:gd name="T79" fmla="*/ 366 h 253"/>
                <a:gd name="T80" fmla="+- 0 6373 6040"/>
                <a:gd name="T81" fmla="*/ T80 w 401"/>
                <a:gd name="T82" fmla="+- 0 343 334"/>
                <a:gd name="T83" fmla="*/ 343 h 253"/>
                <a:gd name="T84" fmla="+- 0 6331 6040"/>
                <a:gd name="T85" fmla="*/ T84 w 401"/>
                <a:gd name="T86" fmla="+- 0 334 334"/>
                <a:gd name="T87" fmla="*/ 334 h 2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401" h="253">
                  <a:moveTo>
                    <a:pt x="291" y="0"/>
                  </a:moveTo>
                  <a:lnTo>
                    <a:pt x="266" y="0"/>
                  </a:lnTo>
                  <a:lnTo>
                    <a:pt x="251" y="7"/>
                  </a:lnTo>
                  <a:lnTo>
                    <a:pt x="235" y="12"/>
                  </a:lnTo>
                  <a:lnTo>
                    <a:pt x="218" y="15"/>
                  </a:lnTo>
                  <a:lnTo>
                    <a:pt x="200" y="16"/>
                  </a:lnTo>
                  <a:lnTo>
                    <a:pt x="183" y="15"/>
                  </a:lnTo>
                  <a:lnTo>
                    <a:pt x="166" y="12"/>
                  </a:lnTo>
                  <a:lnTo>
                    <a:pt x="150" y="7"/>
                  </a:lnTo>
                  <a:lnTo>
                    <a:pt x="135" y="0"/>
                  </a:lnTo>
                  <a:lnTo>
                    <a:pt x="110" y="0"/>
                  </a:lnTo>
                  <a:lnTo>
                    <a:pt x="67" y="9"/>
                  </a:lnTo>
                  <a:lnTo>
                    <a:pt x="32" y="32"/>
                  </a:lnTo>
                  <a:lnTo>
                    <a:pt x="9" y="67"/>
                  </a:lnTo>
                  <a:lnTo>
                    <a:pt x="0" y="110"/>
                  </a:lnTo>
                  <a:lnTo>
                    <a:pt x="0" y="252"/>
                  </a:lnTo>
                  <a:lnTo>
                    <a:pt x="401" y="252"/>
                  </a:lnTo>
                  <a:lnTo>
                    <a:pt x="401" y="110"/>
                  </a:lnTo>
                  <a:lnTo>
                    <a:pt x="392" y="67"/>
                  </a:lnTo>
                  <a:lnTo>
                    <a:pt x="368" y="32"/>
                  </a:lnTo>
                  <a:lnTo>
                    <a:pt x="333" y="9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rgbClr val="0F5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48" name="Picture 16">
              <a:extLst>
                <a:ext uri="{FF2B5EF4-FFF2-40B4-BE49-F238E27FC236}">
                  <a16:creationId xmlns:a16="http://schemas.microsoft.com/office/drawing/2014/main" id="{58777C9A-81A1-438E-BE6D-A408A3D00F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4" y="91"/>
              <a:ext cx="232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9" name="Group 14">
            <a:extLst>
              <a:ext uri="{FF2B5EF4-FFF2-40B4-BE49-F238E27FC236}">
                <a16:creationId xmlns:a16="http://schemas.microsoft.com/office/drawing/2014/main" id="{0518A269-C2E3-4745-A6BA-2395C48955E4}"/>
              </a:ext>
            </a:extLst>
          </p:cNvPr>
          <p:cNvGrpSpPr>
            <a:grpSpLocks/>
          </p:cNvGrpSpPr>
          <p:nvPr/>
        </p:nvGrpSpPr>
        <p:grpSpPr bwMode="auto">
          <a:xfrm>
            <a:off x="4185593" y="7908860"/>
            <a:ext cx="339484" cy="417374"/>
            <a:chOff x="6040" y="91"/>
            <a:chExt cx="401" cy="495"/>
          </a:xfrm>
        </p:grpSpPr>
        <p:sp>
          <p:nvSpPr>
            <p:cNvPr id="50" name="Freeform 291">
              <a:extLst>
                <a:ext uri="{FF2B5EF4-FFF2-40B4-BE49-F238E27FC236}">
                  <a16:creationId xmlns:a16="http://schemas.microsoft.com/office/drawing/2014/main" id="{8E109CEA-78CF-4D22-B2CB-9529790EE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" y="333"/>
              <a:ext cx="401" cy="253"/>
            </a:xfrm>
            <a:custGeom>
              <a:avLst/>
              <a:gdLst>
                <a:gd name="T0" fmla="+- 0 6331 6040"/>
                <a:gd name="T1" fmla="*/ T0 w 401"/>
                <a:gd name="T2" fmla="+- 0 334 334"/>
                <a:gd name="T3" fmla="*/ 334 h 253"/>
                <a:gd name="T4" fmla="+- 0 6306 6040"/>
                <a:gd name="T5" fmla="*/ T4 w 401"/>
                <a:gd name="T6" fmla="+- 0 334 334"/>
                <a:gd name="T7" fmla="*/ 334 h 253"/>
                <a:gd name="T8" fmla="+- 0 6291 6040"/>
                <a:gd name="T9" fmla="*/ T8 w 401"/>
                <a:gd name="T10" fmla="+- 0 341 334"/>
                <a:gd name="T11" fmla="*/ 341 h 253"/>
                <a:gd name="T12" fmla="+- 0 6275 6040"/>
                <a:gd name="T13" fmla="*/ T12 w 401"/>
                <a:gd name="T14" fmla="+- 0 346 334"/>
                <a:gd name="T15" fmla="*/ 346 h 253"/>
                <a:gd name="T16" fmla="+- 0 6258 6040"/>
                <a:gd name="T17" fmla="*/ T16 w 401"/>
                <a:gd name="T18" fmla="+- 0 349 334"/>
                <a:gd name="T19" fmla="*/ 349 h 253"/>
                <a:gd name="T20" fmla="+- 0 6240 6040"/>
                <a:gd name="T21" fmla="*/ T20 w 401"/>
                <a:gd name="T22" fmla="+- 0 350 334"/>
                <a:gd name="T23" fmla="*/ 350 h 253"/>
                <a:gd name="T24" fmla="+- 0 6223 6040"/>
                <a:gd name="T25" fmla="*/ T24 w 401"/>
                <a:gd name="T26" fmla="+- 0 349 334"/>
                <a:gd name="T27" fmla="*/ 349 h 253"/>
                <a:gd name="T28" fmla="+- 0 6206 6040"/>
                <a:gd name="T29" fmla="*/ T28 w 401"/>
                <a:gd name="T30" fmla="+- 0 346 334"/>
                <a:gd name="T31" fmla="*/ 346 h 253"/>
                <a:gd name="T32" fmla="+- 0 6190 6040"/>
                <a:gd name="T33" fmla="*/ T32 w 401"/>
                <a:gd name="T34" fmla="+- 0 341 334"/>
                <a:gd name="T35" fmla="*/ 341 h 253"/>
                <a:gd name="T36" fmla="+- 0 6175 6040"/>
                <a:gd name="T37" fmla="*/ T36 w 401"/>
                <a:gd name="T38" fmla="+- 0 334 334"/>
                <a:gd name="T39" fmla="*/ 334 h 253"/>
                <a:gd name="T40" fmla="+- 0 6150 6040"/>
                <a:gd name="T41" fmla="*/ T40 w 401"/>
                <a:gd name="T42" fmla="+- 0 334 334"/>
                <a:gd name="T43" fmla="*/ 334 h 253"/>
                <a:gd name="T44" fmla="+- 0 6107 6040"/>
                <a:gd name="T45" fmla="*/ T44 w 401"/>
                <a:gd name="T46" fmla="+- 0 343 334"/>
                <a:gd name="T47" fmla="*/ 343 h 253"/>
                <a:gd name="T48" fmla="+- 0 6072 6040"/>
                <a:gd name="T49" fmla="*/ T48 w 401"/>
                <a:gd name="T50" fmla="+- 0 366 334"/>
                <a:gd name="T51" fmla="*/ 366 h 253"/>
                <a:gd name="T52" fmla="+- 0 6049 6040"/>
                <a:gd name="T53" fmla="*/ T52 w 401"/>
                <a:gd name="T54" fmla="+- 0 401 334"/>
                <a:gd name="T55" fmla="*/ 401 h 253"/>
                <a:gd name="T56" fmla="+- 0 6040 6040"/>
                <a:gd name="T57" fmla="*/ T56 w 401"/>
                <a:gd name="T58" fmla="+- 0 444 334"/>
                <a:gd name="T59" fmla="*/ 444 h 253"/>
                <a:gd name="T60" fmla="+- 0 6040 6040"/>
                <a:gd name="T61" fmla="*/ T60 w 401"/>
                <a:gd name="T62" fmla="+- 0 586 334"/>
                <a:gd name="T63" fmla="*/ 586 h 253"/>
                <a:gd name="T64" fmla="+- 0 6441 6040"/>
                <a:gd name="T65" fmla="*/ T64 w 401"/>
                <a:gd name="T66" fmla="+- 0 586 334"/>
                <a:gd name="T67" fmla="*/ 586 h 253"/>
                <a:gd name="T68" fmla="+- 0 6441 6040"/>
                <a:gd name="T69" fmla="*/ T68 w 401"/>
                <a:gd name="T70" fmla="+- 0 444 334"/>
                <a:gd name="T71" fmla="*/ 444 h 253"/>
                <a:gd name="T72" fmla="+- 0 6432 6040"/>
                <a:gd name="T73" fmla="*/ T72 w 401"/>
                <a:gd name="T74" fmla="+- 0 401 334"/>
                <a:gd name="T75" fmla="*/ 401 h 253"/>
                <a:gd name="T76" fmla="+- 0 6408 6040"/>
                <a:gd name="T77" fmla="*/ T76 w 401"/>
                <a:gd name="T78" fmla="+- 0 366 334"/>
                <a:gd name="T79" fmla="*/ 366 h 253"/>
                <a:gd name="T80" fmla="+- 0 6373 6040"/>
                <a:gd name="T81" fmla="*/ T80 w 401"/>
                <a:gd name="T82" fmla="+- 0 343 334"/>
                <a:gd name="T83" fmla="*/ 343 h 253"/>
                <a:gd name="T84" fmla="+- 0 6331 6040"/>
                <a:gd name="T85" fmla="*/ T84 w 401"/>
                <a:gd name="T86" fmla="+- 0 334 334"/>
                <a:gd name="T87" fmla="*/ 334 h 2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401" h="253">
                  <a:moveTo>
                    <a:pt x="291" y="0"/>
                  </a:moveTo>
                  <a:lnTo>
                    <a:pt x="266" y="0"/>
                  </a:lnTo>
                  <a:lnTo>
                    <a:pt x="251" y="7"/>
                  </a:lnTo>
                  <a:lnTo>
                    <a:pt x="235" y="12"/>
                  </a:lnTo>
                  <a:lnTo>
                    <a:pt x="218" y="15"/>
                  </a:lnTo>
                  <a:lnTo>
                    <a:pt x="200" y="16"/>
                  </a:lnTo>
                  <a:lnTo>
                    <a:pt x="183" y="15"/>
                  </a:lnTo>
                  <a:lnTo>
                    <a:pt x="166" y="12"/>
                  </a:lnTo>
                  <a:lnTo>
                    <a:pt x="150" y="7"/>
                  </a:lnTo>
                  <a:lnTo>
                    <a:pt x="135" y="0"/>
                  </a:lnTo>
                  <a:lnTo>
                    <a:pt x="110" y="0"/>
                  </a:lnTo>
                  <a:lnTo>
                    <a:pt x="67" y="9"/>
                  </a:lnTo>
                  <a:lnTo>
                    <a:pt x="32" y="32"/>
                  </a:lnTo>
                  <a:lnTo>
                    <a:pt x="9" y="67"/>
                  </a:lnTo>
                  <a:lnTo>
                    <a:pt x="0" y="110"/>
                  </a:lnTo>
                  <a:lnTo>
                    <a:pt x="0" y="252"/>
                  </a:lnTo>
                  <a:lnTo>
                    <a:pt x="401" y="252"/>
                  </a:lnTo>
                  <a:lnTo>
                    <a:pt x="401" y="110"/>
                  </a:lnTo>
                  <a:lnTo>
                    <a:pt x="392" y="67"/>
                  </a:lnTo>
                  <a:lnTo>
                    <a:pt x="368" y="32"/>
                  </a:lnTo>
                  <a:lnTo>
                    <a:pt x="333" y="9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rgbClr val="0F5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51" name="Picture 16">
              <a:extLst>
                <a:ext uri="{FF2B5EF4-FFF2-40B4-BE49-F238E27FC236}">
                  <a16:creationId xmlns:a16="http://schemas.microsoft.com/office/drawing/2014/main" id="{58777C9A-81A1-438E-BE6D-A408A3D00F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4" y="91"/>
              <a:ext cx="232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" name="Group 14">
            <a:extLst>
              <a:ext uri="{FF2B5EF4-FFF2-40B4-BE49-F238E27FC236}">
                <a16:creationId xmlns:a16="http://schemas.microsoft.com/office/drawing/2014/main" id="{0518A269-C2E3-4745-A6BA-2395C48955E4}"/>
              </a:ext>
            </a:extLst>
          </p:cNvPr>
          <p:cNvGrpSpPr>
            <a:grpSpLocks/>
          </p:cNvGrpSpPr>
          <p:nvPr/>
        </p:nvGrpSpPr>
        <p:grpSpPr bwMode="auto">
          <a:xfrm>
            <a:off x="4561507" y="7918560"/>
            <a:ext cx="339484" cy="417374"/>
            <a:chOff x="6040" y="91"/>
            <a:chExt cx="401" cy="495"/>
          </a:xfrm>
        </p:grpSpPr>
        <p:sp>
          <p:nvSpPr>
            <p:cNvPr id="53" name="Freeform 291">
              <a:extLst>
                <a:ext uri="{FF2B5EF4-FFF2-40B4-BE49-F238E27FC236}">
                  <a16:creationId xmlns:a16="http://schemas.microsoft.com/office/drawing/2014/main" id="{8E109CEA-78CF-4D22-B2CB-9529790EE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" y="333"/>
              <a:ext cx="401" cy="253"/>
            </a:xfrm>
            <a:custGeom>
              <a:avLst/>
              <a:gdLst>
                <a:gd name="T0" fmla="+- 0 6331 6040"/>
                <a:gd name="T1" fmla="*/ T0 w 401"/>
                <a:gd name="T2" fmla="+- 0 334 334"/>
                <a:gd name="T3" fmla="*/ 334 h 253"/>
                <a:gd name="T4" fmla="+- 0 6306 6040"/>
                <a:gd name="T5" fmla="*/ T4 w 401"/>
                <a:gd name="T6" fmla="+- 0 334 334"/>
                <a:gd name="T7" fmla="*/ 334 h 253"/>
                <a:gd name="T8" fmla="+- 0 6291 6040"/>
                <a:gd name="T9" fmla="*/ T8 w 401"/>
                <a:gd name="T10" fmla="+- 0 341 334"/>
                <a:gd name="T11" fmla="*/ 341 h 253"/>
                <a:gd name="T12" fmla="+- 0 6275 6040"/>
                <a:gd name="T13" fmla="*/ T12 w 401"/>
                <a:gd name="T14" fmla="+- 0 346 334"/>
                <a:gd name="T15" fmla="*/ 346 h 253"/>
                <a:gd name="T16" fmla="+- 0 6258 6040"/>
                <a:gd name="T17" fmla="*/ T16 w 401"/>
                <a:gd name="T18" fmla="+- 0 349 334"/>
                <a:gd name="T19" fmla="*/ 349 h 253"/>
                <a:gd name="T20" fmla="+- 0 6240 6040"/>
                <a:gd name="T21" fmla="*/ T20 w 401"/>
                <a:gd name="T22" fmla="+- 0 350 334"/>
                <a:gd name="T23" fmla="*/ 350 h 253"/>
                <a:gd name="T24" fmla="+- 0 6223 6040"/>
                <a:gd name="T25" fmla="*/ T24 w 401"/>
                <a:gd name="T26" fmla="+- 0 349 334"/>
                <a:gd name="T27" fmla="*/ 349 h 253"/>
                <a:gd name="T28" fmla="+- 0 6206 6040"/>
                <a:gd name="T29" fmla="*/ T28 w 401"/>
                <a:gd name="T30" fmla="+- 0 346 334"/>
                <a:gd name="T31" fmla="*/ 346 h 253"/>
                <a:gd name="T32" fmla="+- 0 6190 6040"/>
                <a:gd name="T33" fmla="*/ T32 w 401"/>
                <a:gd name="T34" fmla="+- 0 341 334"/>
                <a:gd name="T35" fmla="*/ 341 h 253"/>
                <a:gd name="T36" fmla="+- 0 6175 6040"/>
                <a:gd name="T37" fmla="*/ T36 w 401"/>
                <a:gd name="T38" fmla="+- 0 334 334"/>
                <a:gd name="T39" fmla="*/ 334 h 253"/>
                <a:gd name="T40" fmla="+- 0 6150 6040"/>
                <a:gd name="T41" fmla="*/ T40 w 401"/>
                <a:gd name="T42" fmla="+- 0 334 334"/>
                <a:gd name="T43" fmla="*/ 334 h 253"/>
                <a:gd name="T44" fmla="+- 0 6107 6040"/>
                <a:gd name="T45" fmla="*/ T44 w 401"/>
                <a:gd name="T46" fmla="+- 0 343 334"/>
                <a:gd name="T47" fmla="*/ 343 h 253"/>
                <a:gd name="T48" fmla="+- 0 6072 6040"/>
                <a:gd name="T49" fmla="*/ T48 w 401"/>
                <a:gd name="T50" fmla="+- 0 366 334"/>
                <a:gd name="T51" fmla="*/ 366 h 253"/>
                <a:gd name="T52" fmla="+- 0 6049 6040"/>
                <a:gd name="T53" fmla="*/ T52 w 401"/>
                <a:gd name="T54" fmla="+- 0 401 334"/>
                <a:gd name="T55" fmla="*/ 401 h 253"/>
                <a:gd name="T56" fmla="+- 0 6040 6040"/>
                <a:gd name="T57" fmla="*/ T56 w 401"/>
                <a:gd name="T58" fmla="+- 0 444 334"/>
                <a:gd name="T59" fmla="*/ 444 h 253"/>
                <a:gd name="T60" fmla="+- 0 6040 6040"/>
                <a:gd name="T61" fmla="*/ T60 w 401"/>
                <a:gd name="T62" fmla="+- 0 586 334"/>
                <a:gd name="T63" fmla="*/ 586 h 253"/>
                <a:gd name="T64" fmla="+- 0 6441 6040"/>
                <a:gd name="T65" fmla="*/ T64 w 401"/>
                <a:gd name="T66" fmla="+- 0 586 334"/>
                <a:gd name="T67" fmla="*/ 586 h 253"/>
                <a:gd name="T68" fmla="+- 0 6441 6040"/>
                <a:gd name="T69" fmla="*/ T68 w 401"/>
                <a:gd name="T70" fmla="+- 0 444 334"/>
                <a:gd name="T71" fmla="*/ 444 h 253"/>
                <a:gd name="T72" fmla="+- 0 6432 6040"/>
                <a:gd name="T73" fmla="*/ T72 w 401"/>
                <a:gd name="T74" fmla="+- 0 401 334"/>
                <a:gd name="T75" fmla="*/ 401 h 253"/>
                <a:gd name="T76" fmla="+- 0 6408 6040"/>
                <a:gd name="T77" fmla="*/ T76 w 401"/>
                <a:gd name="T78" fmla="+- 0 366 334"/>
                <a:gd name="T79" fmla="*/ 366 h 253"/>
                <a:gd name="T80" fmla="+- 0 6373 6040"/>
                <a:gd name="T81" fmla="*/ T80 w 401"/>
                <a:gd name="T82" fmla="+- 0 343 334"/>
                <a:gd name="T83" fmla="*/ 343 h 253"/>
                <a:gd name="T84" fmla="+- 0 6331 6040"/>
                <a:gd name="T85" fmla="*/ T84 w 401"/>
                <a:gd name="T86" fmla="+- 0 334 334"/>
                <a:gd name="T87" fmla="*/ 334 h 2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401" h="253">
                  <a:moveTo>
                    <a:pt x="291" y="0"/>
                  </a:moveTo>
                  <a:lnTo>
                    <a:pt x="266" y="0"/>
                  </a:lnTo>
                  <a:lnTo>
                    <a:pt x="251" y="7"/>
                  </a:lnTo>
                  <a:lnTo>
                    <a:pt x="235" y="12"/>
                  </a:lnTo>
                  <a:lnTo>
                    <a:pt x="218" y="15"/>
                  </a:lnTo>
                  <a:lnTo>
                    <a:pt x="200" y="16"/>
                  </a:lnTo>
                  <a:lnTo>
                    <a:pt x="183" y="15"/>
                  </a:lnTo>
                  <a:lnTo>
                    <a:pt x="166" y="12"/>
                  </a:lnTo>
                  <a:lnTo>
                    <a:pt x="150" y="7"/>
                  </a:lnTo>
                  <a:lnTo>
                    <a:pt x="135" y="0"/>
                  </a:lnTo>
                  <a:lnTo>
                    <a:pt x="110" y="0"/>
                  </a:lnTo>
                  <a:lnTo>
                    <a:pt x="67" y="9"/>
                  </a:lnTo>
                  <a:lnTo>
                    <a:pt x="32" y="32"/>
                  </a:lnTo>
                  <a:lnTo>
                    <a:pt x="9" y="67"/>
                  </a:lnTo>
                  <a:lnTo>
                    <a:pt x="0" y="110"/>
                  </a:lnTo>
                  <a:lnTo>
                    <a:pt x="0" y="252"/>
                  </a:lnTo>
                  <a:lnTo>
                    <a:pt x="401" y="252"/>
                  </a:lnTo>
                  <a:lnTo>
                    <a:pt x="401" y="110"/>
                  </a:lnTo>
                  <a:lnTo>
                    <a:pt x="392" y="67"/>
                  </a:lnTo>
                  <a:lnTo>
                    <a:pt x="368" y="32"/>
                  </a:lnTo>
                  <a:lnTo>
                    <a:pt x="333" y="9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rgbClr val="0F5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54" name="Picture 16">
              <a:extLst>
                <a:ext uri="{FF2B5EF4-FFF2-40B4-BE49-F238E27FC236}">
                  <a16:creationId xmlns:a16="http://schemas.microsoft.com/office/drawing/2014/main" id="{58777C9A-81A1-438E-BE6D-A408A3D00F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4" y="91"/>
              <a:ext cx="232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" name="Group 14">
            <a:extLst>
              <a:ext uri="{FF2B5EF4-FFF2-40B4-BE49-F238E27FC236}">
                <a16:creationId xmlns:a16="http://schemas.microsoft.com/office/drawing/2014/main" id="{0518A269-C2E3-4745-A6BA-2395C48955E4}"/>
              </a:ext>
            </a:extLst>
          </p:cNvPr>
          <p:cNvGrpSpPr>
            <a:grpSpLocks/>
          </p:cNvGrpSpPr>
          <p:nvPr/>
        </p:nvGrpSpPr>
        <p:grpSpPr bwMode="auto">
          <a:xfrm>
            <a:off x="3845263" y="8716873"/>
            <a:ext cx="339484" cy="417374"/>
            <a:chOff x="6040" y="91"/>
            <a:chExt cx="401" cy="495"/>
          </a:xfrm>
        </p:grpSpPr>
        <p:sp>
          <p:nvSpPr>
            <p:cNvPr id="62" name="Freeform 291">
              <a:extLst>
                <a:ext uri="{FF2B5EF4-FFF2-40B4-BE49-F238E27FC236}">
                  <a16:creationId xmlns:a16="http://schemas.microsoft.com/office/drawing/2014/main" id="{8E109CEA-78CF-4D22-B2CB-9529790EE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" y="333"/>
              <a:ext cx="401" cy="253"/>
            </a:xfrm>
            <a:custGeom>
              <a:avLst/>
              <a:gdLst>
                <a:gd name="T0" fmla="+- 0 6331 6040"/>
                <a:gd name="T1" fmla="*/ T0 w 401"/>
                <a:gd name="T2" fmla="+- 0 334 334"/>
                <a:gd name="T3" fmla="*/ 334 h 253"/>
                <a:gd name="T4" fmla="+- 0 6306 6040"/>
                <a:gd name="T5" fmla="*/ T4 w 401"/>
                <a:gd name="T6" fmla="+- 0 334 334"/>
                <a:gd name="T7" fmla="*/ 334 h 253"/>
                <a:gd name="T8" fmla="+- 0 6291 6040"/>
                <a:gd name="T9" fmla="*/ T8 w 401"/>
                <a:gd name="T10" fmla="+- 0 341 334"/>
                <a:gd name="T11" fmla="*/ 341 h 253"/>
                <a:gd name="T12" fmla="+- 0 6275 6040"/>
                <a:gd name="T13" fmla="*/ T12 w 401"/>
                <a:gd name="T14" fmla="+- 0 346 334"/>
                <a:gd name="T15" fmla="*/ 346 h 253"/>
                <a:gd name="T16" fmla="+- 0 6258 6040"/>
                <a:gd name="T17" fmla="*/ T16 w 401"/>
                <a:gd name="T18" fmla="+- 0 349 334"/>
                <a:gd name="T19" fmla="*/ 349 h 253"/>
                <a:gd name="T20" fmla="+- 0 6240 6040"/>
                <a:gd name="T21" fmla="*/ T20 w 401"/>
                <a:gd name="T22" fmla="+- 0 350 334"/>
                <a:gd name="T23" fmla="*/ 350 h 253"/>
                <a:gd name="T24" fmla="+- 0 6223 6040"/>
                <a:gd name="T25" fmla="*/ T24 w 401"/>
                <a:gd name="T26" fmla="+- 0 349 334"/>
                <a:gd name="T27" fmla="*/ 349 h 253"/>
                <a:gd name="T28" fmla="+- 0 6206 6040"/>
                <a:gd name="T29" fmla="*/ T28 w 401"/>
                <a:gd name="T30" fmla="+- 0 346 334"/>
                <a:gd name="T31" fmla="*/ 346 h 253"/>
                <a:gd name="T32" fmla="+- 0 6190 6040"/>
                <a:gd name="T33" fmla="*/ T32 w 401"/>
                <a:gd name="T34" fmla="+- 0 341 334"/>
                <a:gd name="T35" fmla="*/ 341 h 253"/>
                <a:gd name="T36" fmla="+- 0 6175 6040"/>
                <a:gd name="T37" fmla="*/ T36 w 401"/>
                <a:gd name="T38" fmla="+- 0 334 334"/>
                <a:gd name="T39" fmla="*/ 334 h 253"/>
                <a:gd name="T40" fmla="+- 0 6150 6040"/>
                <a:gd name="T41" fmla="*/ T40 w 401"/>
                <a:gd name="T42" fmla="+- 0 334 334"/>
                <a:gd name="T43" fmla="*/ 334 h 253"/>
                <a:gd name="T44" fmla="+- 0 6107 6040"/>
                <a:gd name="T45" fmla="*/ T44 w 401"/>
                <a:gd name="T46" fmla="+- 0 343 334"/>
                <a:gd name="T47" fmla="*/ 343 h 253"/>
                <a:gd name="T48" fmla="+- 0 6072 6040"/>
                <a:gd name="T49" fmla="*/ T48 w 401"/>
                <a:gd name="T50" fmla="+- 0 366 334"/>
                <a:gd name="T51" fmla="*/ 366 h 253"/>
                <a:gd name="T52" fmla="+- 0 6049 6040"/>
                <a:gd name="T53" fmla="*/ T52 w 401"/>
                <a:gd name="T54" fmla="+- 0 401 334"/>
                <a:gd name="T55" fmla="*/ 401 h 253"/>
                <a:gd name="T56" fmla="+- 0 6040 6040"/>
                <a:gd name="T57" fmla="*/ T56 w 401"/>
                <a:gd name="T58" fmla="+- 0 444 334"/>
                <a:gd name="T59" fmla="*/ 444 h 253"/>
                <a:gd name="T60" fmla="+- 0 6040 6040"/>
                <a:gd name="T61" fmla="*/ T60 w 401"/>
                <a:gd name="T62" fmla="+- 0 586 334"/>
                <a:gd name="T63" fmla="*/ 586 h 253"/>
                <a:gd name="T64" fmla="+- 0 6441 6040"/>
                <a:gd name="T65" fmla="*/ T64 w 401"/>
                <a:gd name="T66" fmla="+- 0 586 334"/>
                <a:gd name="T67" fmla="*/ 586 h 253"/>
                <a:gd name="T68" fmla="+- 0 6441 6040"/>
                <a:gd name="T69" fmla="*/ T68 w 401"/>
                <a:gd name="T70" fmla="+- 0 444 334"/>
                <a:gd name="T71" fmla="*/ 444 h 253"/>
                <a:gd name="T72" fmla="+- 0 6432 6040"/>
                <a:gd name="T73" fmla="*/ T72 w 401"/>
                <a:gd name="T74" fmla="+- 0 401 334"/>
                <a:gd name="T75" fmla="*/ 401 h 253"/>
                <a:gd name="T76" fmla="+- 0 6408 6040"/>
                <a:gd name="T77" fmla="*/ T76 w 401"/>
                <a:gd name="T78" fmla="+- 0 366 334"/>
                <a:gd name="T79" fmla="*/ 366 h 253"/>
                <a:gd name="T80" fmla="+- 0 6373 6040"/>
                <a:gd name="T81" fmla="*/ T80 w 401"/>
                <a:gd name="T82" fmla="+- 0 343 334"/>
                <a:gd name="T83" fmla="*/ 343 h 253"/>
                <a:gd name="T84" fmla="+- 0 6331 6040"/>
                <a:gd name="T85" fmla="*/ T84 w 401"/>
                <a:gd name="T86" fmla="+- 0 334 334"/>
                <a:gd name="T87" fmla="*/ 334 h 2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401" h="253">
                  <a:moveTo>
                    <a:pt x="291" y="0"/>
                  </a:moveTo>
                  <a:lnTo>
                    <a:pt x="266" y="0"/>
                  </a:lnTo>
                  <a:lnTo>
                    <a:pt x="251" y="7"/>
                  </a:lnTo>
                  <a:lnTo>
                    <a:pt x="235" y="12"/>
                  </a:lnTo>
                  <a:lnTo>
                    <a:pt x="218" y="15"/>
                  </a:lnTo>
                  <a:lnTo>
                    <a:pt x="200" y="16"/>
                  </a:lnTo>
                  <a:lnTo>
                    <a:pt x="183" y="15"/>
                  </a:lnTo>
                  <a:lnTo>
                    <a:pt x="166" y="12"/>
                  </a:lnTo>
                  <a:lnTo>
                    <a:pt x="150" y="7"/>
                  </a:lnTo>
                  <a:lnTo>
                    <a:pt x="135" y="0"/>
                  </a:lnTo>
                  <a:lnTo>
                    <a:pt x="110" y="0"/>
                  </a:lnTo>
                  <a:lnTo>
                    <a:pt x="67" y="9"/>
                  </a:lnTo>
                  <a:lnTo>
                    <a:pt x="32" y="32"/>
                  </a:lnTo>
                  <a:lnTo>
                    <a:pt x="9" y="67"/>
                  </a:lnTo>
                  <a:lnTo>
                    <a:pt x="0" y="110"/>
                  </a:lnTo>
                  <a:lnTo>
                    <a:pt x="0" y="252"/>
                  </a:lnTo>
                  <a:lnTo>
                    <a:pt x="401" y="252"/>
                  </a:lnTo>
                  <a:lnTo>
                    <a:pt x="401" y="110"/>
                  </a:lnTo>
                  <a:lnTo>
                    <a:pt x="392" y="67"/>
                  </a:lnTo>
                  <a:lnTo>
                    <a:pt x="368" y="32"/>
                  </a:lnTo>
                  <a:lnTo>
                    <a:pt x="333" y="9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rgbClr val="0F5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63" name="Picture 16">
              <a:extLst>
                <a:ext uri="{FF2B5EF4-FFF2-40B4-BE49-F238E27FC236}">
                  <a16:creationId xmlns:a16="http://schemas.microsoft.com/office/drawing/2014/main" id="{58777C9A-81A1-438E-BE6D-A408A3D00F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4" y="91"/>
              <a:ext cx="232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4" name="Group 14">
            <a:extLst>
              <a:ext uri="{FF2B5EF4-FFF2-40B4-BE49-F238E27FC236}">
                <a16:creationId xmlns:a16="http://schemas.microsoft.com/office/drawing/2014/main" id="{0518A269-C2E3-4745-A6BA-2395C48955E4}"/>
              </a:ext>
            </a:extLst>
          </p:cNvPr>
          <p:cNvGrpSpPr>
            <a:grpSpLocks/>
          </p:cNvGrpSpPr>
          <p:nvPr/>
        </p:nvGrpSpPr>
        <p:grpSpPr bwMode="auto">
          <a:xfrm>
            <a:off x="4221177" y="8726573"/>
            <a:ext cx="339484" cy="417374"/>
            <a:chOff x="6040" y="91"/>
            <a:chExt cx="401" cy="495"/>
          </a:xfrm>
        </p:grpSpPr>
        <p:sp>
          <p:nvSpPr>
            <p:cNvPr id="65" name="Freeform 291">
              <a:extLst>
                <a:ext uri="{FF2B5EF4-FFF2-40B4-BE49-F238E27FC236}">
                  <a16:creationId xmlns:a16="http://schemas.microsoft.com/office/drawing/2014/main" id="{8E109CEA-78CF-4D22-B2CB-9529790EE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" y="333"/>
              <a:ext cx="401" cy="253"/>
            </a:xfrm>
            <a:custGeom>
              <a:avLst/>
              <a:gdLst>
                <a:gd name="T0" fmla="+- 0 6331 6040"/>
                <a:gd name="T1" fmla="*/ T0 w 401"/>
                <a:gd name="T2" fmla="+- 0 334 334"/>
                <a:gd name="T3" fmla="*/ 334 h 253"/>
                <a:gd name="T4" fmla="+- 0 6306 6040"/>
                <a:gd name="T5" fmla="*/ T4 w 401"/>
                <a:gd name="T6" fmla="+- 0 334 334"/>
                <a:gd name="T7" fmla="*/ 334 h 253"/>
                <a:gd name="T8" fmla="+- 0 6291 6040"/>
                <a:gd name="T9" fmla="*/ T8 w 401"/>
                <a:gd name="T10" fmla="+- 0 341 334"/>
                <a:gd name="T11" fmla="*/ 341 h 253"/>
                <a:gd name="T12" fmla="+- 0 6275 6040"/>
                <a:gd name="T13" fmla="*/ T12 w 401"/>
                <a:gd name="T14" fmla="+- 0 346 334"/>
                <a:gd name="T15" fmla="*/ 346 h 253"/>
                <a:gd name="T16" fmla="+- 0 6258 6040"/>
                <a:gd name="T17" fmla="*/ T16 w 401"/>
                <a:gd name="T18" fmla="+- 0 349 334"/>
                <a:gd name="T19" fmla="*/ 349 h 253"/>
                <a:gd name="T20" fmla="+- 0 6240 6040"/>
                <a:gd name="T21" fmla="*/ T20 w 401"/>
                <a:gd name="T22" fmla="+- 0 350 334"/>
                <a:gd name="T23" fmla="*/ 350 h 253"/>
                <a:gd name="T24" fmla="+- 0 6223 6040"/>
                <a:gd name="T25" fmla="*/ T24 w 401"/>
                <a:gd name="T26" fmla="+- 0 349 334"/>
                <a:gd name="T27" fmla="*/ 349 h 253"/>
                <a:gd name="T28" fmla="+- 0 6206 6040"/>
                <a:gd name="T29" fmla="*/ T28 w 401"/>
                <a:gd name="T30" fmla="+- 0 346 334"/>
                <a:gd name="T31" fmla="*/ 346 h 253"/>
                <a:gd name="T32" fmla="+- 0 6190 6040"/>
                <a:gd name="T33" fmla="*/ T32 w 401"/>
                <a:gd name="T34" fmla="+- 0 341 334"/>
                <a:gd name="T35" fmla="*/ 341 h 253"/>
                <a:gd name="T36" fmla="+- 0 6175 6040"/>
                <a:gd name="T37" fmla="*/ T36 w 401"/>
                <a:gd name="T38" fmla="+- 0 334 334"/>
                <a:gd name="T39" fmla="*/ 334 h 253"/>
                <a:gd name="T40" fmla="+- 0 6150 6040"/>
                <a:gd name="T41" fmla="*/ T40 w 401"/>
                <a:gd name="T42" fmla="+- 0 334 334"/>
                <a:gd name="T43" fmla="*/ 334 h 253"/>
                <a:gd name="T44" fmla="+- 0 6107 6040"/>
                <a:gd name="T45" fmla="*/ T44 w 401"/>
                <a:gd name="T46" fmla="+- 0 343 334"/>
                <a:gd name="T47" fmla="*/ 343 h 253"/>
                <a:gd name="T48" fmla="+- 0 6072 6040"/>
                <a:gd name="T49" fmla="*/ T48 w 401"/>
                <a:gd name="T50" fmla="+- 0 366 334"/>
                <a:gd name="T51" fmla="*/ 366 h 253"/>
                <a:gd name="T52" fmla="+- 0 6049 6040"/>
                <a:gd name="T53" fmla="*/ T52 w 401"/>
                <a:gd name="T54" fmla="+- 0 401 334"/>
                <a:gd name="T55" fmla="*/ 401 h 253"/>
                <a:gd name="T56" fmla="+- 0 6040 6040"/>
                <a:gd name="T57" fmla="*/ T56 w 401"/>
                <a:gd name="T58" fmla="+- 0 444 334"/>
                <a:gd name="T59" fmla="*/ 444 h 253"/>
                <a:gd name="T60" fmla="+- 0 6040 6040"/>
                <a:gd name="T61" fmla="*/ T60 w 401"/>
                <a:gd name="T62" fmla="+- 0 586 334"/>
                <a:gd name="T63" fmla="*/ 586 h 253"/>
                <a:gd name="T64" fmla="+- 0 6441 6040"/>
                <a:gd name="T65" fmla="*/ T64 w 401"/>
                <a:gd name="T66" fmla="+- 0 586 334"/>
                <a:gd name="T67" fmla="*/ 586 h 253"/>
                <a:gd name="T68" fmla="+- 0 6441 6040"/>
                <a:gd name="T69" fmla="*/ T68 w 401"/>
                <a:gd name="T70" fmla="+- 0 444 334"/>
                <a:gd name="T71" fmla="*/ 444 h 253"/>
                <a:gd name="T72" fmla="+- 0 6432 6040"/>
                <a:gd name="T73" fmla="*/ T72 w 401"/>
                <a:gd name="T74" fmla="+- 0 401 334"/>
                <a:gd name="T75" fmla="*/ 401 h 253"/>
                <a:gd name="T76" fmla="+- 0 6408 6040"/>
                <a:gd name="T77" fmla="*/ T76 w 401"/>
                <a:gd name="T78" fmla="+- 0 366 334"/>
                <a:gd name="T79" fmla="*/ 366 h 253"/>
                <a:gd name="T80" fmla="+- 0 6373 6040"/>
                <a:gd name="T81" fmla="*/ T80 w 401"/>
                <a:gd name="T82" fmla="+- 0 343 334"/>
                <a:gd name="T83" fmla="*/ 343 h 253"/>
                <a:gd name="T84" fmla="+- 0 6331 6040"/>
                <a:gd name="T85" fmla="*/ T84 w 401"/>
                <a:gd name="T86" fmla="+- 0 334 334"/>
                <a:gd name="T87" fmla="*/ 334 h 2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401" h="253">
                  <a:moveTo>
                    <a:pt x="291" y="0"/>
                  </a:moveTo>
                  <a:lnTo>
                    <a:pt x="266" y="0"/>
                  </a:lnTo>
                  <a:lnTo>
                    <a:pt x="251" y="7"/>
                  </a:lnTo>
                  <a:lnTo>
                    <a:pt x="235" y="12"/>
                  </a:lnTo>
                  <a:lnTo>
                    <a:pt x="218" y="15"/>
                  </a:lnTo>
                  <a:lnTo>
                    <a:pt x="200" y="16"/>
                  </a:lnTo>
                  <a:lnTo>
                    <a:pt x="183" y="15"/>
                  </a:lnTo>
                  <a:lnTo>
                    <a:pt x="166" y="12"/>
                  </a:lnTo>
                  <a:lnTo>
                    <a:pt x="150" y="7"/>
                  </a:lnTo>
                  <a:lnTo>
                    <a:pt x="135" y="0"/>
                  </a:lnTo>
                  <a:lnTo>
                    <a:pt x="110" y="0"/>
                  </a:lnTo>
                  <a:lnTo>
                    <a:pt x="67" y="9"/>
                  </a:lnTo>
                  <a:lnTo>
                    <a:pt x="32" y="32"/>
                  </a:lnTo>
                  <a:lnTo>
                    <a:pt x="9" y="67"/>
                  </a:lnTo>
                  <a:lnTo>
                    <a:pt x="0" y="110"/>
                  </a:lnTo>
                  <a:lnTo>
                    <a:pt x="0" y="252"/>
                  </a:lnTo>
                  <a:lnTo>
                    <a:pt x="401" y="252"/>
                  </a:lnTo>
                  <a:lnTo>
                    <a:pt x="401" y="110"/>
                  </a:lnTo>
                  <a:lnTo>
                    <a:pt x="392" y="67"/>
                  </a:lnTo>
                  <a:lnTo>
                    <a:pt x="368" y="32"/>
                  </a:lnTo>
                  <a:lnTo>
                    <a:pt x="333" y="9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rgbClr val="0F5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66" name="Picture 16">
              <a:extLst>
                <a:ext uri="{FF2B5EF4-FFF2-40B4-BE49-F238E27FC236}">
                  <a16:creationId xmlns:a16="http://schemas.microsoft.com/office/drawing/2014/main" id="{58777C9A-81A1-438E-BE6D-A408A3D00F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4" y="91"/>
              <a:ext cx="232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7" name="Group 14">
            <a:extLst>
              <a:ext uri="{FF2B5EF4-FFF2-40B4-BE49-F238E27FC236}">
                <a16:creationId xmlns:a16="http://schemas.microsoft.com/office/drawing/2014/main" id="{0518A269-C2E3-4745-A6BA-2395C48955E4}"/>
              </a:ext>
            </a:extLst>
          </p:cNvPr>
          <p:cNvGrpSpPr>
            <a:grpSpLocks/>
          </p:cNvGrpSpPr>
          <p:nvPr/>
        </p:nvGrpSpPr>
        <p:grpSpPr bwMode="auto">
          <a:xfrm>
            <a:off x="4596245" y="8726573"/>
            <a:ext cx="339484" cy="417374"/>
            <a:chOff x="6040" y="91"/>
            <a:chExt cx="401" cy="495"/>
          </a:xfrm>
        </p:grpSpPr>
        <p:sp>
          <p:nvSpPr>
            <p:cNvPr id="68" name="Freeform 291">
              <a:extLst>
                <a:ext uri="{FF2B5EF4-FFF2-40B4-BE49-F238E27FC236}">
                  <a16:creationId xmlns:a16="http://schemas.microsoft.com/office/drawing/2014/main" id="{8E109CEA-78CF-4D22-B2CB-9529790EE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" y="333"/>
              <a:ext cx="401" cy="253"/>
            </a:xfrm>
            <a:custGeom>
              <a:avLst/>
              <a:gdLst>
                <a:gd name="T0" fmla="+- 0 6331 6040"/>
                <a:gd name="T1" fmla="*/ T0 w 401"/>
                <a:gd name="T2" fmla="+- 0 334 334"/>
                <a:gd name="T3" fmla="*/ 334 h 253"/>
                <a:gd name="T4" fmla="+- 0 6306 6040"/>
                <a:gd name="T5" fmla="*/ T4 w 401"/>
                <a:gd name="T6" fmla="+- 0 334 334"/>
                <a:gd name="T7" fmla="*/ 334 h 253"/>
                <a:gd name="T8" fmla="+- 0 6291 6040"/>
                <a:gd name="T9" fmla="*/ T8 w 401"/>
                <a:gd name="T10" fmla="+- 0 341 334"/>
                <a:gd name="T11" fmla="*/ 341 h 253"/>
                <a:gd name="T12" fmla="+- 0 6275 6040"/>
                <a:gd name="T13" fmla="*/ T12 w 401"/>
                <a:gd name="T14" fmla="+- 0 346 334"/>
                <a:gd name="T15" fmla="*/ 346 h 253"/>
                <a:gd name="T16" fmla="+- 0 6258 6040"/>
                <a:gd name="T17" fmla="*/ T16 w 401"/>
                <a:gd name="T18" fmla="+- 0 349 334"/>
                <a:gd name="T19" fmla="*/ 349 h 253"/>
                <a:gd name="T20" fmla="+- 0 6240 6040"/>
                <a:gd name="T21" fmla="*/ T20 w 401"/>
                <a:gd name="T22" fmla="+- 0 350 334"/>
                <a:gd name="T23" fmla="*/ 350 h 253"/>
                <a:gd name="T24" fmla="+- 0 6223 6040"/>
                <a:gd name="T25" fmla="*/ T24 w 401"/>
                <a:gd name="T26" fmla="+- 0 349 334"/>
                <a:gd name="T27" fmla="*/ 349 h 253"/>
                <a:gd name="T28" fmla="+- 0 6206 6040"/>
                <a:gd name="T29" fmla="*/ T28 w 401"/>
                <a:gd name="T30" fmla="+- 0 346 334"/>
                <a:gd name="T31" fmla="*/ 346 h 253"/>
                <a:gd name="T32" fmla="+- 0 6190 6040"/>
                <a:gd name="T33" fmla="*/ T32 w 401"/>
                <a:gd name="T34" fmla="+- 0 341 334"/>
                <a:gd name="T35" fmla="*/ 341 h 253"/>
                <a:gd name="T36" fmla="+- 0 6175 6040"/>
                <a:gd name="T37" fmla="*/ T36 w 401"/>
                <a:gd name="T38" fmla="+- 0 334 334"/>
                <a:gd name="T39" fmla="*/ 334 h 253"/>
                <a:gd name="T40" fmla="+- 0 6150 6040"/>
                <a:gd name="T41" fmla="*/ T40 w 401"/>
                <a:gd name="T42" fmla="+- 0 334 334"/>
                <a:gd name="T43" fmla="*/ 334 h 253"/>
                <a:gd name="T44" fmla="+- 0 6107 6040"/>
                <a:gd name="T45" fmla="*/ T44 w 401"/>
                <a:gd name="T46" fmla="+- 0 343 334"/>
                <a:gd name="T47" fmla="*/ 343 h 253"/>
                <a:gd name="T48" fmla="+- 0 6072 6040"/>
                <a:gd name="T49" fmla="*/ T48 w 401"/>
                <a:gd name="T50" fmla="+- 0 366 334"/>
                <a:gd name="T51" fmla="*/ 366 h 253"/>
                <a:gd name="T52" fmla="+- 0 6049 6040"/>
                <a:gd name="T53" fmla="*/ T52 w 401"/>
                <a:gd name="T54" fmla="+- 0 401 334"/>
                <a:gd name="T55" fmla="*/ 401 h 253"/>
                <a:gd name="T56" fmla="+- 0 6040 6040"/>
                <a:gd name="T57" fmla="*/ T56 w 401"/>
                <a:gd name="T58" fmla="+- 0 444 334"/>
                <a:gd name="T59" fmla="*/ 444 h 253"/>
                <a:gd name="T60" fmla="+- 0 6040 6040"/>
                <a:gd name="T61" fmla="*/ T60 w 401"/>
                <a:gd name="T62" fmla="+- 0 586 334"/>
                <a:gd name="T63" fmla="*/ 586 h 253"/>
                <a:gd name="T64" fmla="+- 0 6441 6040"/>
                <a:gd name="T65" fmla="*/ T64 w 401"/>
                <a:gd name="T66" fmla="+- 0 586 334"/>
                <a:gd name="T67" fmla="*/ 586 h 253"/>
                <a:gd name="T68" fmla="+- 0 6441 6040"/>
                <a:gd name="T69" fmla="*/ T68 w 401"/>
                <a:gd name="T70" fmla="+- 0 444 334"/>
                <a:gd name="T71" fmla="*/ 444 h 253"/>
                <a:gd name="T72" fmla="+- 0 6432 6040"/>
                <a:gd name="T73" fmla="*/ T72 w 401"/>
                <a:gd name="T74" fmla="+- 0 401 334"/>
                <a:gd name="T75" fmla="*/ 401 h 253"/>
                <a:gd name="T76" fmla="+- 0 6408 6040"/>
                <a:gd name="T77" fmla="*/ T76 w 401"/>
                <a:gd name="T78" fmla="+- 0 366 334"/>
                <a:gd name="T79" fmla="*/ 366 h 253"/>
                <a:gd name="T80" fmla="+- 0 6373 6040"/>
                <a:gd name="T81" fmla="*/ T80 w 401"/>
                <a:gd name="T82" fmla="+- 0 343 334"/>
                <a:gd name="T83" fmla="*/ 343 h 253"/>
                <a:gd name="T84" fmla="+- 0 6331 6040"/>
                <a:gd name="T85" fmla="*/ T84 w 401"/>
                <a:gd name="T86" fmla="+- 0 334 334"/>
                <a:gd name="T87" fmla="*/ 334 h 2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401" h="253">
                  <a:moveTo>
                    <a:pt x="291" y="0"/>
                  </a:moveTo>
                  <a:lnTo>
                    <a:pt x="266" y="0"/>
                  </a:lnTo>
                  <a:lnTo>
                    <a:pt x="251" y="7"/>
                  </a:lnTo>
                  <a:lnTo>
                    <a:pt x="235" y="12"/>
                  </a:lnTo>
                  <a:lnTo>
                    <a:pt x="218" y="15"/>
                  </a:lnTo>
                  <a:lnTo>
                    <a:pt x="200" y="16"/>
                  </a:lnTo>
                  <a:lnTo>
                    <a:pt x="183" y="15"/>
                  </a:lnTo>
                  <a:lnTo>
                    <a:pt x="166" y="12"/>
                  </a:lnTo>
                  <a:lnTo>
                    <a:pt x="150" y="7"/>
                  </a:lnTo>
                  <a:lnTo>
                    <a:pt x="135" y="0"/>
                  </a:lnTo>
                  <a:lnTo>
                    <a:pt x="110" y="0"/>
                  </a:lnTo>
                  <a:lnTo>
                    <a:pt x="67" y="9"/>
                  </a:lnTo>
                  <a:lnTo>
                    <a:pt x="32" y="32"/>
                  </a:lnTo>
                  <a:lnTo>
                    <a:pt x="9" y="67"/>
                  </a:lnTo>
                  <a:lnTo>
                    <a:pt x="0" y="110"/>
                  </a:lnTo>
                  <a:lnTo>
                    <a:pt x="0" y="252"/>
                  </a:lnTo>
                  <a:lnTo>
                    <a:pt x="401" y="252"/>
                  </a:lnTo>
                  <a:lnTo>
                    <a:pt x="401" y="110"/>
                  </a:lnTo>
                  <a:lnTo>
                    <a:pt x="392" y="67"/>
                  </a:lnTo>
                  <a:lnTo>
                    <a:pt x="368" y="32"/>
                  </a:lnTo>
                  <a:lnTo>
                    <a:pt x="333" y="9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rgbClr val="0F5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69" name="Picture 16">
              <a:extLst>
                <a:ext uri="{FF2B5EF4-FFF2-40B4-BE49-F238E27FC236}">
                  <a16:creationId xmlns:a16="http://schemas.microsoft.com/office/drawing/2014/main" id="{58777C9A-81A1-438E-BE6D-A408A3D00F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4" y="91"/>
              <a:ext cx="232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0" name="Group 14">
            <a:extLst>
              <a:ext uri="{FF2B5EF4-FFF2-40B4-BE49-F238E27FC236}">
                <a16:creationId xmlns:a16="http://schemas.microsoft.com/office/drawing/2014/main" id="{0518A269-C2E3-4745-A6BA-2395C48955E4}"/>
              </a:ext>
            </a:extLst>
          </p:cNvPr>
          <p:cNvGrpSpPr>
            <a:grpSpLocks/>
          </p:cNvGrpSpPr>
          <p:nvPr/>
        </p:nvGrpSpPr>
        <p:grpSpPr bwMode="auto">
          <a:xfrm>
            <a:off x="3470195" y="9609518"/>
            <a:ext cx="339484" cy="417374"/>
            <a:chOff x="6040" y="91"/>
            <a:chExt cx="401" cy="495"/>
          </a:xfrm>
        </p:grpSpPr>
        <p:sp>
          <p:nvSpPr>
            <p:cNvPr id="71" name="Freeform 291">
              <a:extLst>
                <a:ext uri="{FF2B5EF4-FFF2-40B4-BE49-F238E27FC236}">
                  <a16:creationId xmlns:a16="http://schemas.microsoft.com/office/drawing/2014/main" id="{8E109CEA-78CF-4D22-B2CB-9529790EE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" y="333"/>
              <a:ext cx="401" cy="253"/>
            </a:xfrm>
            <a:custGeom>
              <a:avLst/>
              <a:gdLst>
                <a:gd name="T0" fmla="+- 0 6331 6040"/>
                <a:gd name="T1" fmla="*/ T0 w 401"/>
                <a:gd name="T2" fmla="+- 0 334 334"/>
                <a:gd name="T3" fmla="*/ 334 h 253"/>
                <a:gd name="T4" fmla="+- 0 6306 6040"/>
                <a:gd name="T5" fmla="*/ T4 w 401"/>
                <a:gd name="T6" fmla="+- 0 334 334"/>
                <a:gd name="T7" fmla="*/ 334 h 253"/>
                <a:gd name="T8" fmla="+- 0 6291 6040"/>
                <a:gd name="T9" fmla="*/ T8 w 401"/>
                <a:gd name="T10" fmla="+- 0 341 334"/>
                <a:gd name="T11" fmla="*/ 341 h 253"/>
                <a:gd name="T12" fmla="+- 0 6275 6040"/>
                <a:gd name="T13" fmla="*/ T12 w 401"/>
                <a:gd name="T14" fmla="+- 0 346 334"/>
                <a:gd name="T15" fmla="*/ 346 h 253"/>
                <a:gd name="T16" fmla="+- 0 6258 6040"/>
                <a:gd name="T17" fmla="*/ T16 w 401"/>
                <a:gd name="T18" fmla="+- 0 349 334"/>
                <a:gd name="T19" fmla="*/ 349 h 253"/>
                <a:gd name="T20" fmla="+- 0 6240 6040"/>
                <a:gd name="T21" fmla="*/ T20 w 401"/>
                <a:gd name="T22" fmla="+- 0 350 334"/>
                <a:gd name="T23" fmla="*/ 350 h 253"/>
                <a:gd name="T24" fmla="+- 0 6223 6040"/>
                <a:gd name="T25" fmla="*/ T24 w 401"/>
                <a:gd name="T26" fmla="+- 0 349 334"/>
                <a:gd name="T27" fmla="*/ 349 h 253"/>
                <a:gd name="T28" fmla="+- 0 6206 6040"/>
                <a:gd name="T29" fmla="*/ T28 w 401"/>
                <a:gd name="T30" fmla="+- 0 346 334"/>
                <a:gd name="T31" fmla="*/ 346 h 253"/>
                <a:gd name="T32" fmla="+- 0 6190 6040"/>
                <a:gd name="T33" fmla="*/ T32 w 401"/>
                <a:gd name="T34" fmla="+- 0 341 334"/>
                <a:gd name="T35" fmla="*/ 341 h 253"/>
                <a:gd name="T36" fmla="+- 0 6175 6040"/>
                <a:gd name="T37" fmla="*/ T36 w 401"/>
                <a:gd name="T38" fmla="+- 0 334 334"/>
                <a:gd name="T39" fmla="*/ 334 h 253"/>
                <a:gd name="T40" fmla="+- 0 6150 6040"/>
                <a:gd name="T41" fmla="*/ T40 w 401"/>
                <a:gd name="T42" fmla="+- 0 334 334"/>
                <a:gd name="T43" fmla="*/ 334 h 253"/>
                <a:gd name="T44" fmla="+- 0 6107 6040"/>
                <a:gd name="T45" fmla="*/ T44 w 401"/>
                <a:gd name="T46" fmla="+- 0 343 334"/>
                <a:gd name="T47" fmla="*/ 343 h 253"/>
                <a:gd name="T48" fmla="+- 0 6072 6040"/>
                <a:gd name="T49" fmla="*/ T48 w 401"/>
                <a:gd name="T50" fmla="+- 0 366 334"/>
                <a:gd name="T51" fmla="*/ 366 h 253"/>
                <a:gd name="T52" fmla="+- 0 6049 6040"/>
                <a:gd name="T53" fmla="*/ T52 w 401"/>
                <a:gd name="T54" fmla="+- 0 401 334"/>
                <a:gd name="T55" fmla="*/ 401 h 253"/>
                <a:gd name="T56" fmla="+- 0 6040 6040"/>
                <a:gd name="T57" fmla="*/ T56 w 401"/>
                <a:gd name="T58" fmla="+- 0 444 334"/>
                <a:gd name="T59" fmla="*/ 444 h 253"/>
                <a:gd name="T60" fmla="+- 0 6040 6040"/>
                <a:gd name="T61" fmla="*/ T60 w 401"/>
                <a:gd name="T62" fmla="+- 0 586 334"/>
                <a:gd name="T63" fmla="*/ 586 h 253"/>
                <a:gd name="T64" fmla="+- 0 6441 6040"/>
                <a:gd name="T65" fmla="*/ T64 w 401"/>
                <a:gd name="T66" fmla="+- 0 586 334"/>
                <a:gd name="T67" fmla="*/ 586 h 253"/>
                <a:gd name="T68" fmla="+- 0 6441 6040"/>
                <a:gd name="T69" fmla="*/ T68 w 401"/>
                <a:gd name="T70" fmla="+- 0 444 334"/>
                <a:gd name="T71" fmla="*/ 444 h 253"/>
                <a:gd name="T72" fmla="+- 0 6432 6040"/>
                <a:gd name="T73" fmla="*/ T72 w 401"/>
                <a:gd name="T74" fmla="+- 0 401 334"/>
                <a:gd name="T75" fmla="*/ 401 h 253"/>
                <a:gd name="T76" fmla="+- 0 6408 6040"/>
                <a:gd name="T77" fmla="*/ T76 w 401"/>
                <a:gd name="T78" fmla="+- 0 366 334"/>
                <a:gd name="T79" fmla="*/ 366 h 253"/>
                <a:gd name="T80" fmla="+- 0 6373 6040"/>
                <a:gd name="T81" fmla="*/ T80 w 401"/>
                <a:gd name="T82" fmla="+- 0 343 334"/>
                <a:gd name="T83" fmla="*/ 343 h 253"/>
                <a:gd name="T84" fmla="+- 0 6331 6040"/>
                <a:gd name="T85" fmla="*/ T84 w 401"/>
                <a:gd name="T86" fmla="+- 0 334 334"/>
                <a:gd name="T87" fmla="*/ 334 h 2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401" h="253">
                  <a:moveTo>
                    <a:pt x="291" y="0"/>
                  </a:moveTo>
                  <a:lnTo>
                    <a:pt x="266" y="0"/>
                  </a:lnTo>
                  <a:lnTo>
                    <a:pt x="251" y="7"/>
                  </a:lnTo>
                  <a:lnTo>
                    <a:pt x="235" y="12"/>
                  </a:lnTo>
                  <a:lnTo>
                    <a:pt x="218" y="15"/>
                  </a:lnTo>
                  <a:lnTo>
                    <a:pt x="200" y="16"/>
                  </a:lnTo>
                  <a:lnTo>
                    <a:pt x="183" y="15"/>
                  </a:lnTo>
                  <a:lnTo>
                    <a:pt x="166" y="12"/>
                  </a:lnTo>
                  <a:lnTo>
                    <a:pt x="150" y="7"/>
                  </a:lnTo>
                  <a:lnTo>
                    <a:pt x="135" y="0"/>
                  </a:lnTo>
                  <a:lnTo>
                    <a:pt x="110" y="0"/>
                  </a:lnTo>
                  <a:lnTo>
                    <a:pt x="67" y="9"/>
                  </a:lnTo>
                  <a:lnTo>
                    <a:pt x="32" y="32"/>
                  </a:lnTo>
                  <a:lnTo>
                    <a:pt x="9" y="67"/>
                  </a:lnTo>
                  <a:lnTo>
                    <a:pt x="0" y="110"/>
                  </a:lnTo>
                  <a:lnTo>
                    <a:pt x="0" y="252"/>
                  </a:lnTo>
                  <a:lnTo>
                    <a:pt x="401" y="252"/>
                  </a:lnTo>
                  <a:lnTo>
                    <a:pt x="401" y="110"/>
                  </a:lnTo>
                  <a:lnTo>
                    <a:pt x="392" y="67"/>
                  </a:lnTo>
                  <a:lnTo>
                    <a:pt x="368" y="32"/>
                  </a:lnTo>
                  <a:lnTo>
                    <a:pt x="333" y="9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rgbClr val="0F5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72" name="Picture 16">
              <a:extLst>
                <a:ext uri="{FF2B5EF4-FFF2-40B4-BE49-F238E27FC236}">
                  <a16:creationId xmlns:a16="http://schemas.microsoft.com/office/drawing/2014/main" id="{58777C9A-81A1-438E-BE6D-A408A3D00F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4" y="91"/>
              <a:ext cx="232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3" name="Group 14">
            <a:extLst>
              <a:ext uri="{FF2B5EF4-FFF2-40B4-BE49-F238E27FC236}">
                <a16:creationId xmlns:a16="http://schemas.microsoft.com/office/drawing/2014/main" id="{0518A269-C2E3-4745-A6BA-2395C48955E4}"/>
              </a:ext>
            </a:extLst>
          </p:cNvPr>
          <p:cNvGrpSpPr>
            <a:grpSpLocks/>
          </p:cNvGrpSpPr>
          <p:nvPr/>
        </p:nvGrpSpPr>
        <p:grpSpPr bwMode="auto">
          <a:xfrm>
            <a:off x="3846109" y="9619218"/>
            <a:ext cx="339484" cy="417374"/>
            <a:chOff x="6040" y="91"/>
            <a:chExt cx="401" cy="495"/>
          </a:xfrm>
        </p:grpSpPr>
        <p:sp>
          <p:nvSpPr>
            <p:cNvPr id="74" name="Freeform 291">
              <a:extLst>
                <a:ext uri="{FF2B5EF4-FFF2-40B4-BE49-F238E27FC236}">
                  <a16:creationId xmlns:a16="http://schemas.microsoft.com/office/drawing/2014/main" id="{8E109CEA-78CF-4D22-B2CB-9529790EE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" y="333"/>
              <a:ext cx="401" cy="253"/>
            </a:xfrm>
            <a:custGeom>
              <a:avLst/>
              <a:gdLst>
                <a:gd name="T0" fmla="+- 0 6331 6040"/>
                <a:gd name="T1" fmla="*/ T0 w 401"/>
                <a:gd name="T2" fmla="+- 0 334 334"/>
                <a:gd name="T3" fmla="*/ 334 h 253"/>
                <a:gd name="T4" fmla="+- 0 6306 6040"/>
                <a:gd name="T5" fmla="*/ T4 w 401"/>
                <a:gd name="T6" fmla="+- 0 334 334"/>
                <a:gd name="T7" fmla="*/ 334 h 253"/>
                <a:gd name="T8" fmla="+- 0 6291 6040"/>
                <a:gd name="T9" fmla="*/ T8 w 401"/>
                <a:gd name="T10" fmla="+- 0 341 334"/>
                <a:gd name="T11" fmla="*/ 341 h 253"/>
                <a:gd name="T12" fmla="+- 0 6275 6040"/>
                <a:gd name="T13" fmla="*/ T12 w 401"/>
                <a:gd name="T14" fmla="+- 0 346 334"/>
                <a:gd name="T15" fmla="*/ 346 h 253"/>
                <a:gd name="T16" fmla="+- 0 6258 6040"/>
                <a:gd name="T17" fmla="*/ T16 w 401"/>
                <a:gd name="T18" fmla="+- 0 349 334"/>
                <a:gd name="T19" fmla="*/ 349 h 253"/>
                <a:gd name="T20" fmla="+- 0 6240 6040"/>
                <a:gd name="T21" fmla="*/ T20 w 401"/>
                <a:gd name="T22" fmla="+- 0 350 334"/>
                <a:gd name="T23" fmla="*/ 350 h 253"/>
                <a:gd name="T24" fmla="+- 0 6223 6040"/>
                <a:gd name="T25" fmla="*/ T24 w 401"/>
                <a:gd name="T26" fmla="+- 0 349 334"/>
                <a:gd name="T27" fmla="*/ 349 h 253"/>
                <a:gd name="T28" fmla="+- 0 6206 6040"/>
                <a:gd name="T29" fmla="*/ T28 w 401"/>
                <a:gd name="T30" fmla="+- 0 346 334"/>
                <a:gd name="T31" fmla="*/ 346 h 253"/>
                <a:gd name="T32" fmla="+- 0 6190 6040"/>
                <a:gd name="T33" fmla="*/ T32 w 401"/>
                <a:gd name="T34" fmla="+- 0 341 334"/>
                <a:gd name="T35" fmla="*/ 341 h 253"/>
                <a:gd name="T36" fmla="+- 0 6175 6040"/>
                <a:gd name="T37" fmla="*/ T36 w 401"/>
                <a:gd name="T38" fmla="+- 0 334 334"/>
                <a:gd name="T39" fmla="*/ 334 h 253"/>
                <a:gd name="T40" fmla="+- 0 6150 6040"/>
                <a:gd name="T41" fmla="*/ T40 w 401"/>
                <a:gd name="T42" fmla="+- 0 334 334"/>
                <a:gd name="T43" fmla="*/ 334 h 253"/>
                <a:gd name="T44" fmla="+- 0 6107 6040"/>
                <a:gd name="T45" fmla="*/ T44 w 401"/>
                <a:gd name="T46" fmla="+- 0 343 334"/>
                <a:gd name="T47" fmla="*/ 343 h 253"/>
                <a:gd name="T48" fmla="+- 0 6072 6040"/>
                <a:gd name="T49" fmla="*/ T48 w 401"/>
                <a:gd name="T50" fmla="+- 0 366 334"/>
                <a:gd name="T51" fmla="*/ 366 h 253"/>
                <a:gd name="T52" fmla="+- 0 6049 6040"/>
                <a:gd name="T53" fmla="*/ T52 w 401"/>
                <a:gd name="T54" fmla="+- 0 401 334"/>
                <a:gd name="T55" fmla="*/ 401 h 253"/>
                <a:gd name="T56" fmla="+- 0 6040 6040"/>
                <a:gd name="T57" fmla="*/ T56 w 401"/>
                <a:gd name="T58" fmla="+- 0 444 334"/>
                <a:gd name="T59" fmla="*/ 444 h 253"/>
                <a:gd name="T60" fmla="+- 0 6040 6040"/>
                <a:gd name="T61" fmla="*/ T60 w 401"/>
                <a:gd name="T62" fmla="+- 0 586 334"/>
                <a:gd name="T63" fmla="*/ 586 h 253"/>
                <a:gd name="T64" fmla="+- 0 6441 6040"/>
                <a:gd name="T65" fmla="*/ T64 w 401"/>
                <a:gd name="T66" fmla="+- 0 586 334"/>
                <a:gd name="T67" fmla="*/ 586 h 253"/>
                <a:gd name="T68" fmla="+- 0 6441 6040"/>
                <a:gd name="T69" fmla="*/ T68 w 401"/>
                <a:gd name="T70" fmla="+- 0 444 334"/>
                <a:gd name="T71" fmla="*/ 444 h 253"/>
                <a:gd name="T72" fmla="+- 0 6432 6040"/>
                <a:gd name="T73" fmla="*/ T72 w 401"/>
                <a:gd name="T74" fmla="+- 0 401 334"/>
                <a:gd name="T75" fmla="*/ 401 h 253"/>
                <a:gd name="T76" fmla="+- 0 6408 6040"/>
                <a:gd name="T77" fmla="*/ T76 w 401"/>
                <a:gd name="T78" fmla="+- 0 366 334"/>
                <a:gd name="T79" fmla="*/ 366 h 253"/>
                <a:gd name="T80" fmla="+- 0 6373 6040"/>
                <a:gd name="T81" fmla="*/ T80 w 401"/>
                <a:gd name="T82" fmla="+- 0 343 334"/>
                <a:gd name="T83" fmla="*/ 343 h 253"/>
                <a:gd name="T84" fmla="+- 0 6331 6040"/>
                <a:gd name="T85" fmla="*/ T84 w 401"/>
                <a:gd name="T86" fmla="+- 0 334 334"/>
                <a:gd name="T87" fmla="*/ 334 h 2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401" h="253">
                  <a:moveTo>
                    <a:pt x="291" y="0"/>
                  </a:moveTo>
                  <a:lnTo>
                    <a:pt x="266" y="0"/>
                  </a:lnTo>
                  <a:lnTo>
                    <a:pt x="251" y="7"/>
                  </a:lnTo>
                  <a:lnTo>
                    <a:pt x="235" y="12"/>
                  </a:lnTo>
                  <a:lnTo>
                    <a:pt x="218" y="15"/>
                  </a:lnTo>
                  <a:lnTo>
                    <a:pt x="200" y="16"/>
                  </a:lnTo>
                  <a:lnTo>
                    <a:pt x="183" y="15"/>
                  </a:lnTo>
                  <a:lnTo>
                    <a:pt x="166" y="12"/>
                  </a:lnTo>
                  <a:lnTo>
                    <a:pt x="150" y="7"/>
                  </a:lnTo>
                  <a:lnTo>
                    <a:pt x="135" y="0"/>
                  </a:lnTo>
                  <a:lnTo>
                    <a:pt x="110" y="0"/>
                  </a:lnTo>
                  <a:lnTo>
                    <a:pt x="67" y="9"/>
                  </a:lnTo>
                  <a:lnTo>
                    <a:pt x="32" y="32"/>
                  </a:lnTo>
                  <a:lnTo>
                    <a:pt x="9" y="67"/>
                  </a:lnTo>
                  <a:lnTo>
                    <a:pt x="0" y="110"/>
                  </a:lnTo>
                  <a:lnTo>
                    <a:pt x="0" y="252"/>
                  </a:lnTo>
                  <a:lnTo>
                    <a:pt x="401" y="252"/>
                  </a:lnTo>
                  <a:lnTo>
                    <a:pt x="401" y="110"/>
                  </a:lnTo>
                  <a:lnTo>
                    <a:pt x="392" y="67"/>
                  </a:lnTo>
                  <a:lnTo>
                    <a:pt x="368" y="32"/>
                  </a:lnTo>
                  <a:lnTo>
                    <a:pt x="333" y="9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rgbClr val="0F5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75" name="Picture 16">
              <a:extLst>
                <a:ext uri="{FF2B5EF4-FFF2-40B4-BE49-F238E27FC236}">
                  <a16:creationId xmlns:a16="http://schemas.microsoft.com/office/drawing/2014/main" id="{58777C9A-81A1-438E-BE6D-A408A3D00F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4" y="91"/>
              <a:ext cx="232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6" name="Group 14">
            <a:extLst>
              <a:ext uri="{FF2B5EF4-FFF2-40B4-BE49-F238E27FC236}">
                <a16:creationId xmlns:a16="http://schemas.microsoft.com/office/drawing/2014/main" id="{0518A269-C2E3-4745-A6BA-2395C48955E4}"/>
              </a:ext>
            </a:extLst>
          </p:cNvPr>
          <p:cNvGrpSpPr>
            <a:grpSpLocks/>
          </p:cNvGrpSpPr>
          <p:nvPr/>
        </p:nvGrpSpPr>
        <p:grpSpPr bwMode="auto">
          <a:xfrm>
            <a:off x="4221177" y="9619218"/>
            <a:ext cx="339484" cy="417374"/>
            <a:chOff x="6040" y="91"/>
            <a:chExt cx="401" cy="495"/>
          </a:xfrm>
        </p:grpSpPr>
        <p:sp>
          <p:nvSpPr>
            <p:cNvPr id="77" name="Freeform 291">
              <a:extLst>
                <a:ext uri="{FF2B5EF4-FFF2-40B4-BE49-F238E27FC236}">
                  <a16:creationId xmlns:a16="http://schemas.microsoft.com/office/drawing/2014/main" id="{8E109CEA-78CF-4D22-B2CB-9529790EE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" y="333"/>
              <a:ext cx="401" cy="253"/>
            </a:xfrm>
            <a:custGeom>
              <a:avLst/>
              <a:gdLst>
                <a:gd name="T0" fmla="+- 0 6331 6040"/>
                <a:gd name="T1" fmla="*/ T0 w 401"/>
                <a:gd name="T2" fmla="+- 0 334 334"/>
                <a:gd name="T3" fmla="*/ 334 h 253"/>
                <a:gd name="T4" fmla="+- 0 6306 6040"/>
                <a:gd name="T5" fmla="*/ T4 w 401"/>
                <a:gd name="T6" fmla="+- 0 334 334"/>
                <a:gd name="T7" fmla="*/ 334 h 253"/>
                <a:gd name="T8" fmla="+- 0 6291 6040"/>
                <a:gd name="T9" fmla="*/ T8 w 401"/>
                <a:gd name="T10" fmla="+- 0 341 334"/>
                <a:gd name="T11" fmla="*/ 341 h 253"/>
                <a:gd name="T12" fmla="+- 0 6275 6040"/>
                <a:gd name="T13" fmla="*/ T12 w 401"/>
                <a:gd name="T14" fmla="+- 0 346 334"/>
                <a:gd name="T15" fmla="*/ 346 h 253"/>
                <a:gd name="T16" fmla="+- 0 6258 6040"/>
                <a:gd name="T17" fmla="*/ T16 w 401"/>
                <a:gd name="T18" fmla="+- 0 349 334"/>
                <a:gd name="T19" fmla="*/ 349 h 253"/>
                <a:gd name="T20" fmla="+- 0 6240 6040"/>
                <a:gd name="T21" fmla="*/ T20 w 401"/>
                <a:gd name="T22" fmla="+- 0 350 334"/>
                <a:gd name="T23" fmla="*/ 350 h 253"/>
                <a:gd name="T24" fmla="+- 0 6223 6040"/>
                <a:gd name="T25" fmla="*/ T24 w 401"/>
                <a:gd name="T26" fmla="+- 0 349 334"/>
                <a:gd name="T27" fmla="*/ 349 h 253"/>
                <a:gd name="T28" fmla="+- 0 6206 6040"/>
                <a:gd name="T29" fmla="*/ T28 w 401"/>
                <a:gd name="T30" fmla="+- 0 346 334"/>
                <a:gd name="T31" fmla="*/ 346 h 253"/>
                <a:gd name="T32" fmla="+- 0 6190 6040"/>
                <a:gd name="T33" fmla="*/ T32 w 401"/>
                <a:gd name="T34" fmla="+- 0 341 334"/>
                <a:gd name="T35" fmla="*/ 341 h 253"/>
                <a:gd name="T36" fmla="+- 0 6175 6040"/>
                <a:gd name="T37" fmla="*/ T36 w 401"/>
                <a:gd name="T38" fmla="+- 0 334 334"/>
                <a:gd name="T39" fmla="*/ 334 h 253"/>
                <a:gd name="T40" fmla="+- 0 6150 6040"/>
                <a:gd name="T41" fmla="*/ T40 w 401"/>
                <a:gd name="T42" fmla="+- 0 334 334"/>
                <a:gd name="T43" fmla="*/ 334 h 253"/>
                <a:gd name="T44" fmla="+- 0 6107 6040"/>
                <a:gd name="T45" fmla="*/ T44 w 401"/>
                <a:gd name="T46" fmla="+- 0 343 334"/>
                <a:gd name="T47" fmla="*/ 343 h 253"/>
                <a:gd name="T48" fmla="+- 0 6072 6040"/>
                <a:gd name="T49" fmla="*/ T48 w 401"/>
                <a:gd name="T50" fmla="+- 0 366 334"/>
                <a:gd name="T51" fmla="*/ 366 h 253"/>
                <a:gd name="T52" fmla="+- 0 6049 6040"/>
                <a:gd name="T53" fmla="*/ T52 w 401"/>
                <a:gd name="T54" fmla="+- 0 401 334"/>
                <a:gd name="T55" fmla="*/ 401 h 253"/>
                <a:gd name="T56" fmla="+- 0 6040 6040"/>
                <a:gd name="T57" fmla="*/ T56 w 401"/>
                <a:gd name="T58" fmla="+- 0 444 334"/>
                <a:gd name="T59" fmla="*/ 444 h 253"/>
                <a:gd name="T60" fmla="+- 0 6040 6040"/>
                <a:gd name="T61" fmla="*/ T60 w 401"/>
                <a:gd name="T62" fmla="+- 0 586 334"/>
                <a:gd name="T63" fmla="*/ 586 h 253"/>
                <a:gd name="T64" fmla="+- 0 6441 6040"/>
                <a:gd name="T65" fmla="*/ T64 w 401"/>
                <a:gd name="T66" fmla="+- 0 586 334"/>
                <a:gd name="T67" fmla="*/ 586 h 253"/>
                <a:gd name="T68" fmla="+- 0 6441 6040"/>
                <a:gd name="T69" fmla="*/ T68 w 401"/>
                <a:gd name="T70" fmla="+- 0 444 334"/>
                <a:gd name="T71" fmla="*/ 444 h 253"/>
                <a:gd name="T72" fmla="+- 0 6432 6040"/>
                <a:gd name="T73" fmla="*/ T72 w 401"/>
                <a:gd name="T74" fmla="+- 0 401 334"/>
                <a:gd name="T75" fmla="*/ 401 h 253"/>
                <a:gd name="T76" fmla="+- 0 6408 6040"/>
                <a:gd name="T77" fmla="*/ T76 w 401"/>
                <a:gd name="T78" fmla="+- 0 366 334"/>
                <a:gd name="T79" fmla="*/ 366 h 253"/>
                <a:gd name="T80" fmla="+- 0 6373 6040"/>
                <a:gd name="T81" fmla="*/ T80 w 401"/>
                <a:gd name="T82" fmla="+- 0 343 334"/>
                <a:gd name="T83" fmla="*/ 343 h 253"/>
                <a:gd name="T84" fmla="+- 0 6331 6040"/>
                <a:gd name="T85" fmla="*/ T84 w 401"/>
                <a:gd name="T86" fmla="+- 0 334 334"/>
                <a:gd name="T87" fmla="*/ 334 h 2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401" h="253">
                  <a:moveTo>
                    <a:pt x="291" y="0"/>
                  </a:moveTo>
                  <a:lnTo>
                    <a:pt x="266" y="0"/>
                  </a:lnTo>
                  <a:lnTo>
                    <a:pt x="251" y="7"/>
                  </a:lnTo>
                  <a:lnTo>
                    <a:pt x="235" y="12"/>
                  </a:lnTo>
                  <a:lnTo>
                    <a:pt x="218" y="15"/>
                  </a:lnTo>
                  <a:lnTo>
                    <a:pt x="200" y="16"/>
                  </a:lnTo>
                  <a:lnTo>
                    <a:pt x="183" y="15"/>
                  </a:lnTo>
                  <a:lnTo>
                    <a:pt x="166" y="12"/>
                  </a:lnTo>
                  <a:lnTo>
                    <a:pt x="150" y="7"/>
                  </a:lnTo>
                  <a:lnTo>
                    <a:pt x="135" y="0"/>
                  </a:lnTo>
                  <a:lnTo>
                    <a:pt x="110" y="0"/>
                  </a:lnTo>
                  <a:lnTo>
                    <a:pt x="67" y="9"/>
                  </a:lnTo>
                  <a:lnTo>
                    <a:pt x="32" y="32"/>
                  </a:lnTo>
                  <a:lnTo>
                    <a:pt x="9" y="67"/>
                  </a:lnTo>
                  <a:lnTo>
                    <a:pt x="0" y="110"/>
                  </a:lnTo>
                  <a:lnTo>
                    <a:pt x="0" y="252"/>
                  </a:lnTo>
                  <a:lnTo>
                    <a:pt x="401" y="252"/>
                  </a:lnTo>
                  <a:lnTo>
                    <a:pt x="401" y="110"/>
                  </a:lnTo>
                  <a:lnTo>
                    <a:pt x="392" y="67"/>
                  </a:lnTo>
                  <a:lnTo>
                    <a:pt x="368" y="32"/>
                  </a:lnTo>
                  <a:lnTo>
                    <a:pt x="333" y="9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rgbClr val="0F5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78" name="Picture 16">
              <a:extLst>
                <a:ext uri="{FF2B5EF4-FFF2-40B4-BE49-F238E27FC236}">
                  <a16:creationId xmlns:a16="http://schemas.microsoft.com/office/drawing/2014/main" id="{58777C9A-81A1-438E-BE6D-A408A3D00F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4" y="91"/>
              <a:ext cx="232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9" name="Group 14">
            <a:extLst>
              <a:ext uri="{FF2B5EF4-FFF2-40B4-BE49-F238E27FC236}">
                <a16:creationId xmlns:a16="http://schemas.microsoft.com/office/drawing/2014/main" id="{0518A269-C2E3-4745-A6BA-2395C48955E4}"/>
              </a:ext>
            </a:extLst>
          </p:cNvPr>
          <p:cNvGrpSpPr>
            <a:grpSpLocks/>
          </p:cNvGrpSpPr>
          <p:nvPr/>
        </p:nvGrpSpPr>
        <p:grpSpPr bwMode="auto">
          <a:xfrm>
            <a:off x="4596245" y="9619218"/>
            <a:ext cx="339484" cy="417374"/>
            <a:chOff x="6040" y="91"/>
            <a:chExt cx="401" cy="495"/>
          </a:xfrm>
        </p:grpSpPr>
        <p:sp>
          <p:nvSpPr>
            <p:cNvPr id="80" name="Freeform 291">
              <a:extLst>
                <a:ext uri="{FF2B5EF4-FFF2-40B4-BE49-F238E27FC236}">
                  <a16:creationId xmlns:a16="http://schemas.microsoft.com/office/drawing/2014/main" id="{8E109CEA-78CF-4D22-B2CB-9529790EE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" y="333"/>
              <a:ext cx="401" cy="253"/>
            </a:xfrm>
            <a:custGeom>
              <a:avLst/>
              <a:gdLst>
                <a:gd name="T0" fmla="+- 0 6331 6040"/>
                <a:gd name="T1" fmla="*/ T0 w 401"/>
                <a:gd name="T2" fmla="+- 0 334 334"/>
                <a:gd name="T3" fmla="*/ 334 h 253"/>
                <a:gd name="T4" fmla="+- 0 6306 6040"/>
                <a:gd name="T5" fmla="*/ T4 w 401"/>
                <a:gd name="T6" fmla="+- 0 334 334"/>
                <a:gd name="T7" fmla="*/ 334 h 253"/>
                <a:gd name="T8" fmla="+- 0 6291 6040"/>
                <a:gd name="T9" fmla="*/ T8 w 401"/>
                <a:gd name="T10" fmla="+- 0 341 334"/>
                <a:gd name="T11" fmla="*/ 341 h 253"/>
                <a:gd name="T12" fmla="+- 0 6275 6040"/>
                <a:gd name="T13" fmla="*/ T12 w 401"/>
                <a:gd name="T14" fmla="+- 0 346 334"/>
                <a:gd name="T15" fmla="*/ 346 h 253"/>
                <a:gd name="T16" fmla="+- 0 6258 6040"/>
                <a:gd name="T17" fmla="*/ T16 w 401"/>
                <a:gd name="T18" fmla="+- 0 349 334"/>
                <a:gd name="T19" fmla="*/ 349 h 253"/>
                <a:gd name="T20" fmla="+- 0 6240 6040"/>
                <a:gd name="T21" fmla="*/ T20 w 401"/>
                <a:gd name="T22" fmla="+- 0 350 334"/>
                <a:gd name="T23" fmla="*/ 350 h 253"/>
                <a:gd name="T24" fmla="+- 0 6223 6040"/>
                <a:gd name="T25" fmla="*/ T24 w 401"/>
                <a:gd name="T26" fmla="+- 0 349 334"/>
                <a:gd name="T27" fmla="*/ 349 h 253"/>
                <a:gd name="T28" fmla="+- 0 6206 6040"/>
                <a:gd name="T29" fmla="*/ T28 w 401"/>
                <a:gd name="T30" fmla="+- 0 346 334"/>
                <a:gd name="T31" fmla="*/ 346 h 253"/>
                <a:gd name="T32" fmla="+- 0 6190 6040"/>
                <a:gd name="T33" fmla="*/ T32 w 401"/>
                <a:gd name="T34" fmla="+- 0 341 334"/>
                <a:gd name="T35" fmla="*/ 341 h 253"/>
                <a:gd name="T36" fmla="+- 0 6175 6040"/>
                <a:gd name="T37" fmla="*/ T36 w 401"/>
                <a:gd name="T38" fmla="+- 0 334 334"/>
                <a:gd name="T39" fmla="*/ 334 h 253"/>
                <a:gd name="T40" fmla="+- 0 6150 6040"/>
                <a:gd name="T41" fmla="*/ T40 w 401"/>
                <a:gd name="T42" fmla="+- 0 334 334"/>
                <a:gd name="T43" fmla="*/ 334 h 253"/>
                <a:gd name="T44" fmla="+- 0 6107 6040"/>
                <a:gd name="T45" fmla="*/ T44 w 401"/>
                <a:gd name="T46" fmla="+- 0 343 334"/>
                <a:gd name="T47" fmla="*/ 343 h 253"/>
                <a:gd name="T48" fmla="+- 0 6072 6040"/>
                <a:gd name="T49" fmla="*/ T48 w 401"/>
                <a:gd name="T50" fmla="+- 0 366 334"/>
                <a:gd name="T51" fmla="*/ 366 h 253"/>
                <a:gd name="T52" fmla="+- 0 6049 6040"/>
                <a:gd name="T53" fmla="*/ T52 w 401"/>
                <a:gd name="T54" fmla="+- 0 401 334"/>
                <a:gd name="T55" fmla="*/ 401 h 253"/>
                <a:gd name="T56" fmla="+- 0 6040 6040"/>
                <a:gd name="T57" fmla="*/ T56 w 401"/>
                <a:gd name="T58" fmla="+- 0 444 334"/>
                <a:gd name="T59" fmla="*/ 444 h 253"/>
                <a:gd name="T60" fmla="+- 0 6040 6040"/>
                <a:gd name="T61" fmla="*/ T60 w 401"/>
                <a:gd name="T62" fmla="+- 0 586 334"/>
                <a:gd name="T63" fmla="*/ 586 h 253"/>
                <a:gd name="T64" fmla="+- 0 6441 6040"/>
                <a:gd name="T65" fmla="*/ T64 w 401"/>
                <a:gd name="T66" fmla="+- 0 586 334"/>
                <a:gd name="T67" fmla="*/ 586 h 253"/>
                <a:gd name="T68" fmla="+- 0 6441 6040"/>
                <a:gd name="T69" fmla="*/ T68 w 401"/>
                <a:gd name="T70" fmla="+- 0 444 334"/>
                <a:gd name="T71" fmla="*/ 444 h 253"/>
                <a:gd name="T72" fmla="+- 0 6432 6040"/>
                <a:gd name="T73" fmla="*/ T72 w 401"/>
                <a:gd name="T74" fmla="+- 0 401 334"/>
                <a:gd name="T75" fmla="*/ 401 h 253"/>
                <a:gd name="T76" fmla="+- 0 6408 6040"/>
                <a:gd name="T77" fmla="*/ T76 w 401"/>
                <a:gd name="T78" fmla="+- 0 366 334"/>
                <a:gd name="T79" fmla="*/ 366 h 253"/>
                <a:gd name="T80" fmla="+- 0 6373 6040"/>
                <a:gd name="T81" fmla="*/ T80 w 401"/>
                <a:gd name="T82" fmla="+- 0 343 334"/>
                <a:gd name="T83" fmla="*/ 343 h 253"/>
                <a:gd name="T84" fmla="+- 0 6331 6040"/>
                <a:gd name="T85" fmla="*/ T84 w 401"/>
                <a:gd name="T86" fmla="+- 0 334 334"/>
                <a:gd name="T87" fmla="*/ 334 h 2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401" h="253">
                  <a:moveTo>
                    <a:pt x="291" y="0"/>
                  </a:moveTo>
                  <a:lnTo>
                    <a:pt x="266" y="0"/>
                  </a:lnTo>
                  <a:lnTo>
                    <a:pt x="251" y="7"/>
                  </a:lnTo>
                  <a:lnTo>
                    <a:pt x="235" y="12"/>
                  </a:lnTo>
                  <a:lnTo>
                    <a:pt x="218" y="15"/>
                  </a:lnTo>
                  <a:lnTo>
                    <a:pt x="200" y="16"/>
                  </a:lnTo>
                  <a:lnTo>
                    <a:pt x="183" y="15"/>
                  </a:lnTo>
                  <a:lnTo>
                    <a:pt x="166" y="12"/>
                  </a:lnTo>
                  <a:lnTo>
                    <a:pt x="150" y="7"/>
                  </a:lnTo>
                  <a:lnTo>
                    <a:pt x="135" y="0"/>
                  </a:lnTo>
                  <a:lnTo>
                    <a:pt x="110" y="0"/>
                  </a:lnTo>
                  <a:lnTo>
                    <a:pt x="67" y="9"/>
                  </a:lnTo>
                  <a:lnTo>
                    <a:pt x="32" y="32"/>
                  </a:lnTo>
                  <a:lnTo>
                    <a:pt x="9" y="67"/>
                  </a:lnTo>
                  <a:lnTo>
                    <a:pt x="0" y="110"/>
                  </a:lnTo>
                  <a:lnTo>
                    <a:pt x="0" y="252"/>
                  </a:lnTo>
                  <a:lnTo>
                    <a:pt x="401" y="252"/>
                  </a:lnTo>
                  <a:lnTo>
                    <a:pt x="401" y="110"/>
                  </a:lnTo>
                  <a:lnTo>
                    <a:pt x="392" y="67"/>
                  </a:lnTo>
                  <a:lnTo>
                    <a:pt x="368" y="32"/>
                  </a:lnTo>
                  <a:lnTo>
                    <a:pt x="333" y="9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rgbClr val="0F5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81" name="Picture 16">
              <a:extLst>
                <a:ext uri="{FF2B5EF4-FFF2-40B4-BE49-F238E27FC236}">
                  <a16:creationId xmlns:a16="http://schemas.microsoft.com/office/drawing/2014/main" id="{58777C9A-81A1-438E-BE6D-A408A3D00F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4" y="91"/>
              <a:ext cx="232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" name="Group 14">
            <a:extLst>
              <a:ext uri="{FF2B5EF4-FFF2-40B4-BE49-F238E27FC236}">
                <a16:creationId xmlns:a16="http://schemas.microsoft.com/office/drawing/2014/main" id="{0518A269-C2E3-4745-A6BA-2395C48955E4}"/>
              </a:ext>
            </a:extLst>
          </p:cNvPr>
          <p:cNvGrpSpPr>
            <a:grpSpLocks/>
          </p:cNvGrpSpPr>
          <p:nvPr/>
        </p:nvGrpSpPr>
        <p:grpSpPr bwMode="auto">
          <a:xfrm>
            <a:off x="2908619" y="10505491"/>
            <a:ext cx="339484" cy="417374"/>
            <a:chOff x="6040" y="91"/>
            <a:chExt cx="401" cy="495"/>
          </a:xfrm>
        </p:grpSpPr>
        <p:sp>
          <p:nvSpPr>
            <p:cNvPr id="83" name="Freeform 291">
              <a:extLst>
                <a:ext uri="{FF2B5EF4-FFF2-40B4-BE49-F238E27FC236}">
                  <a16:creationId xmlns:a16="http://schemas.microsoft.com/office/drawing/2014/main" id="{8E109CEA-78CF-4D22-B2CB-9529790EE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" y="333"/>
              <a:ext cx="401" cy="253"/>
            </a:xfrm>
            <a:custGeom>
              <a:avLst/>
              <a:gdLst>
                <a:gd name="T0" fmla="+- 0 6331 6040"/>
                <a:gd name="T1" fmla="*/ T0 w 401"/>
                <a:gd name="T2" fmla="+- 0 334 334"/>
                <a:gd name="T3" fmla="*/ 334 h 253"/>
                <a:gd name="T4" fmla="+- 0 6306 6040"/>
                <a:gd name="T5" fmla="*/ T4 w 401"/>
                <a:gd name="T6" fmla="+- 0 334 334"/>
                <a:gd name="T7" fmla="*/ 334 h 253"/>
                <a:gd name="T8" fmla="+- 0 6291 6040"/>
                <a:gd name="T9" fmla="*/ T8 w 401"/>
                <a:gd name="T10" fmla="+- 0 341 334"/>
                <a:gd name="T11" fmla="*/ 341 h 253"/>
                <a:gd name="T12" fmla="+- 0 6275 6040"/>
                <a:gd name="T13" fmla="*/ T12 w 401"/>
                <a:gd name="T14" fmla="+- 0 346 334"/>
                <a:gd name="T15" fmla="*/ 346 h 253"/>
                <a:gd name="T16" fmla="+- 0 6258 6040"/>
                <a:gd name="T17" fmla="*/ T16 w 401"/>
                <a:gd name="T18" fmla="+- 0 349 334"/>
                <a:gd name="T19" fmla="*/ 349 h 253"/>
                <a:gd name="T20" fmla="+- 0 6240 6040"/>
                <a:gd name="T21" fmla="*/ T20 w 401"/>
                <a:gd name="T22" fmla="+- 0 350 334"/>
                <a:gd name="T23" fmla="*/ 350 h 253"/>
                <a:gd name="T24" fmla="+- 0 6223 6040"/>
                <a:gd name="T25" fmla="*/ T24 w 401"/>
                <a:gd name="T26" fmla="+- 0 349 334"/>
                <a:gd name="T27" fmla="*/ 349 h 253"/>
                <a:gd name="T28" fmla="+- 0 6206 6040"/>
                <a:gd name="T29" fmla="*/ T28 w 401"/>
                <a:gd name="T30" fmla="+- 0 346 334"/>
                <a:gd name="T31" fmla="*/ 346 h 253"/>
                <a:gd name="T32" fmla="+- 0 6190 6040"/>
                <a:gd name="T33" fmla="*/ T32 w 401"/>
                <a:gd name="T34" fmla="+- 0 341 334"/>
                <a:gd name="T35" fmla="*/ 341 h 253"/>
                <a:gd name="T36" fmla="+- 0 6175 6040"/>
                <a:gd name="T37" fmla="*/ T36 w 401"/>
                <a:gd name="T38" fmla="+- 0 334 334"/>
                <a:gd name="T39" fmla="*/ 334 h 253"/>
                <a:gd name="T40" fmla="+- 0 6150 6040"/>
                <a:gd name="T41" fmla="*/ T40 w 401"/>
                <a:gd name="T42" fmla="+- 0 334 334"/>
                <a:gd name="T43" fmla="*/ 334 h 253"/>
                <a:gd name="T44" fmla="+- 0 6107 6040"/>
                <a:gd name="T45" fmla="*/ T44 w 401"/>
                <a:gd name="T46" fmla="+- 0 343 334"/>
                <a:gd name="T47" fmla="*/ 343 h 253"/>
                <a:gd name="T48" fmla="+- 0 6072 6040"/>
                <a:gd name="T49" fmla="*/ T48 w 401"/>
                <a:gd name="T50" fmla="+- 0 366 334"/>
                <a:gd name="T51" fmla="*/ 366 h 253"/>
                <a:gd name="T52" fmla="+- 0 6049 6040"/>
                <a:gd name="T53" fmla="*/ T52 w 401"/>
                <a:gd name="T54" fmla="+- 0 401 334"/>
                <a:gd name="T55" fmla="*/ 401 h 253"/>
                <a:gd name="T56" fmla="+- 0 6040 6040"/>
                <a:gd name="T57" fmla="*/ T56 w 401"/>
                <a:gd name="T58" fmla="+- 0 444 334"/>
                <a:gd name="T59" fmla="*/ 444 h 253"/>
                <a:gd name="T60" fmla="+- 0 6040 6040"/>
                <a:gd name="T61" fmla="*/ T60 w 401"/>
                <a:gd name="T62" fmla="+- 0 586 334"/>
                <a:gd name="T63" fmla="*/ 586 h 253"/>
                <a:gd name="T64" fmla="+- 0 6441 6040"/>
                <a:gd name="T65" fmla="*/ T64 w 401"/>
                <a:gd name="T66" fmla="+- 0 586 334"/>
                <a:gd name="T67" fmla="*/ 586 h 253"/>
                <a:gd name="T68" fmla="+- 0 6441 6040"/>
                <a:gd name="T69" fmla="*/ T68 w 401"/>
                <a:gd name="T70" fmla="+- 0 444 334"/>
                <a:gd name="T71" fmla="*/ 444 h 253"/>
                <a:gd name="T72" fmla="+- 0 6432 6040"/>
                <a:gd name="T73" fmla="*/ T72 w 401"/>
                <a:gd name="T74" fmla="+- 0 401 334"/>
                <a:gd name="T75" fmla="*/ 401 h 253"/>
                <a:gd name="T76" fmla="+- 0 6408 6040"/>
                <a:gd name="T77" fmla="*/ T76 w 401"/>
                <a:gd name="T78" fmla="+- 0 366 334"/>
                <a:gd name="T79" fmla="*/ 366 h 253"/>
                <a:gd name="T80" fmla="+- 0 6373 6040"/>
                <a:gd name="T81" fmla="*/ T80 w 401"/>
                <a:gd name="T82" fmla="+- 0 343 334"/>
                <a:gd name="T83" fmla="*/ 343 h 253"/>
                <a:gd name="T84" fmla="+- 0 6331 6040"/>
                <a:gd name="T85" fmla="*/ T84 w 401"/>
                <a:gd name="T86" fmla="+- 0 334 334"/>
                <a:gd name="T87" fmla="*/ 334 h 2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401" h="253">
                  <a:moveTo>
                    <a:pt x="291" y="0"/>
                  </a:moveTo>
                  <a:lnTo>
                    <a:pt x="266" y="0"/>
                  </a:lnTo>
                  <a:lnTo>
                    <a:pt x="251" y="7"/>
                  </a:lnTo>
                  <a:lnTo>
                    <a:pt x="235" y="12"/>
                  </a:lnTo>
                  <a:lnTo>
                    <a:pt x="218" y="15"/>
                  </a:lnTo>
                  <a:lnTo>
                    <a:pt x="200" y="16"/>
                  </a:lnTo>
                  <a:lnTo>
                    <a:pt x="183" y="15"/>
                  </a:lnTo>
                  <a:lnTo>
                    <a:pt x="166" y="12"/>
                  </a:lnTo>
                  <a:lnTo>
                    <a:pt x="150" y="7"/>
                  </a:lnTo>
                  <a:lnTo>
                    <a:pt x="135" y="0"/>
                  </a:lnTo>
                  <a:lnTo>
                    <a:pt x="110" y="0"/>
                  </a:lnTo>
                  <a:lnTo>
                    <a:pt x="67" y="9"/>
                  </a:lnTo>
                  <a:lnTo>
                    <a:pt x="32" y="32"/>
                  </a:lnTo>
                  <a:lnTo>
                    <a:pt x="9" y="67"/>
                  </a:lnTo>
                  <a:lnTo>
                    <a:pt x="0" y="110"/>
                  </a:lnTo>
                  <a:lnTo>
                    <a:pt x="0" y="252"/>
                  </a:lnTo>
                  <a:lnTo>
                    <a:pt x="401" y="252"/>
                  </a:lnTo>
                  <a:lnTo>
                    <a:pt x="401" y="110"/>
                  </a:lnTo>
                  <a:lnTo>
                    <a:pt x="392" y="67"/>
                  </a:lnTo>
                  <a:lnTo>
                    <a:pt x="368" y="32"/>
                  </a:lnTo>
                  <a:lnTo>
                    <a:pt x="333" y="9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rgbClr val="0F5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84" name="Picture 16">
              <a:extLst>
                <a:ext uri="{FF2B5EF4-FFF2-40B4-BE49-F238E27FC236}">
                  <a16:creationId xmlns:a16="http://schemas.microsoft.com/office/drawing/2014/main" id="{58777C9A-81A1-438E-BE6D-A408A3D00F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4" y="91"/>
              <a:ext cx="232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5" name="Group 14">
            <a:extLst>
              <a:ext uri="{FF2B5EF4-FFF2-40B4-BE49-F238E27FC236}">
                <a16:creationId xmlns:a16="http://schemas.microsoft.com/office/drawing/2014/main" id="{0518A269-C2E3-4745-A6BA-2395C48955E4}"/>
              </a:ext>
            </a:extLst>
          </p:cNvPr>
          <p:cNvGrpSpPr>
            <a:grpSpLocks/>
          </p:cNvGrpSpPr>
          <p:nvPr/>
        </p:nvGrpSpPr>
        <p:grpSpPr bwMode="auto">
          <a:xfrm>
            <a:off x="3284533" y="10515191"/>
            <a:ext cx="339484" cy="417374"/>
            <a:chOff x="6040" y="91"/>
            <a:chExt cx="401" cy="495"/>
          </a:xfrm>
        </p:grpSpPr>
        <p:sp>
          <p:nvSpPr>
            <p:cNvPr id="86" name="Freeform 291">
              <a:extLst>
                <a:ext uri="{FF2B5EF4-FFF2-40B4-BE49-F238E27FC236}">
                  <a16:creationId xmlns:a16="http://schemas.microsoft.com/office/drawing/2014/main" id="{8E109CEA-78CF-4D22-B2CB-9529790EE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" y="333"/>
              <a:ext cx="401" cy="253"/>
            </a:xfrm>
            <a:custGeom>
              <a:avLst/>
              <a:gdLst>
                <a:gd name="T0" fmla="+- 0 6331 6040"/>
                <a:gd name="T1" fmla="*/ T0 w 401"/>
                <a:gd name="T2" fmla="+- 0 334 334"/>
                <a:gd name="T3" fmla="*/ 334 h 253"/>
                <a:gd name="T4" fmla="+- 0 6306 6040"/>
                <a:gd name="T5" fmla="*/ T4 w 401"/>
                <a:gd name="T6" fmla="+- 0 334 334"/>
                <a:gd name="T7" fmla="*/ 334 h 253"/>
                <a:gd name="T8" fmla="+- 0 6291 6040"/>
                <a:gd name="T9" fmla="*/ T8 w 401"/>
                <a:gd name="T10" fmla="+- 0 341 334"/>
                <a:gd name="T11" fmla="*/ 341 h 253"/>
                <a:gd name="T12" fmla="+- 0 6275 6040"/>
                <a:gd name="T13" fmla="*/ T12 w 401"/>
                <a:gd name="T14" fmla="+- 0 346 334"/>
                <a:gd name="T15" fmla="*/ 346 h 253"/>
                <a:gd name="T16" fmla="+- 0 6258 6040"/>
                <a:gd name="T17" fmla="*/ T16 w 401"/>
                <a:gd name="T18" fmla="+- 0 349 334"/>
                <a:gd name="T19" fmla="*/ 349 h 253"/>
                <a:gd name="T20" fmla="+- 0 6240 6040"/>
                <a:gd name="T21" fmla="*/ T20 w 401"/>
                <a:gd name="T22" fmla="+- 0 350 334"/>
                <a:gd name="T23" fmla="*/ 350 h 253"/>
                <a:gd name="T24" fmla="+- 0 6223 6040"/>
                <a:gd name="T25" fmla="*/ T24 w 401"/>
                <a:gd name="T26" fmla="+- 0 349 334"/>
                <a:gd name="T27" fmla="*/ 349 h 253"/>
                <a:gd name="T28" fmla="+- 0 6206 6040"/>
                <a:gd name="T29" fmla="*/ T28 w 401"/>
                <a:gd name="T30" fmla="+- 0 346 334"/>
                <a:gd name="T31" fmla="*/ 346 h 253"/>
                <a:gd name="T32" fmla="+- 0 6190 6040"/>
                <a:gd name="T33" fmla="*/ T32 w 401"/>
                <a:gd name="T34" fmla="+- 0 341 334"/>
                <a:gd name="T35" fmla="*/ 341 h 253"/>
                <a:gd name="T36" fmla="+- 0 6175 6040"/>
                <a:gd name="T37" fmla="*/ T36 w 401"/>
                <a:gd name="T38" fmla="+- 0 334 334"/>
                <a:gd name="T39" fmla="*/ 334 h 253"/>
                <a:gd name="T40" fmla="+- 0 6150 6040"/>
                <a:gd name="T41" fmla="*/ T40 w 401"/>
                <a:gd name="T42" fmla="+- 0 334 334"/>
                <a:gd name="T43" fmla="*/ 334 h 253"/>
                <a:gd name="T44" fmla="+- 0 6107 6040"/>
                <a:gd name="T45" fmla="*/ T44 w 401"/>
                <a:gd name="T46" fmla="+- 0 343 334"/>
                <a:gd name="T47" fmla="*/ 343 h 253"/>
                <a:gd name="T48" fmla="+- 0 6072 6040"/>
                <a:gd name="T49" fmla="*/ T48 w 401"/>
                <a:gd name="T50" fmla="+- 0 366 334"/>
                <a:gd name="T51" fmla="*/ 366 h 253"/>
                <a:gd name="T52" fmla="+- 0 6049 6040"/>
                <a:gd name="T53" fmla="*/ T52 w 401"/>
                <a:gd name="T54" fmla="+- 0 401 334"/>
                <a:gd name="T55" fmla="*/ 401 h 253"/>
                <a:gd name="T56" fmla="+- 0 6040 6040"/>
                <a:gd name="T57" fmla="*/ T56 w 401"/>
                <a:gd name="T58" fmla="+- 0 444 334"/>
                <a:gd name="T59" fmla="*/ 444 h 253"/>
                <a:gd name="T60" fmla="+- 0 6040 6040"/>
                <a:gd name="T61" fmla="*/ T60 w 401"/>
                <a:gd name="T62" fmla="+- 0 586 334"/>
                <a:gd name="T63" fmla="*/ 586 h 253"/>
                <a:gd name="T64" fmla="+- 0 6441 6040"/>
                <a:gd name="T65" fmla="*/ T64 w 401"/>
                <a:gd name="T66" fmla="+- 0 586 334"/>
                <a:gd name="T67" fmla="*/ 586 h 253"/>
                <a:gd name="T68" fmla="+- 0 6441 6040"/>
                <a:gd name="T69" fmla="*/ T68 w 401"/>
                <a:gd name="T70" fmla="+- 0 444 334"/>
                <a:gd name="T71" fmla="*/ 444 h 253"/>
                <a:gd name="T72" fmla="+- 0 6432 6040"/>
                <a:gd name="T73" fmla="*/ T72 w 401"/>
                <a:gd name="T74" fmla="+- 0 401 334"/>
                <a:gd name="T75" fmla="*/ 401 h 253"/>
                <a:gd name="T76" fmla="+- 0 6408 6040"/>
                <a:gd name="T77" fmla="*/ T76 w 401"/>
                <a:gd name="T78" fmla="+- 0 366 334"/>
                <a:gd name="T79" fmla="*/ 366 h 253"/>
                <a:gd name="T80" fmla="+- 0 6373 6040"/>
                <a:gd name="T81" fmla="*/ T80 w 401"/>
                <a:gd name="T82" fmla="+- 0 343 334"/>
                <a:gd name="T83" fmla="*/ 343 h 253"/>
                <a:gd name="T84" fmla="+- 0 6331 6040"/>
                <a:gd name="T85" fmla="*/ T84 w 401"/>
                <a:gd name="T86" fmla="+- 0 334 334"/>
                <a:gd name="T87" fmla="*/ 334 h 2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401" h="253">
                  <a:moveTo>
                    <a:pt x="291" y="0"/>
                  </a:moveTo>
                  <a:lnTo>
                    <a:pt x="266" y="0"/>
                  </a:lnTo>
                  <a:lnTo>
                    <a:pt x="251" y="7"/>
                  </a:lnTo>
                  <a:lnTo>
                    <a:pt x="235" y="12"/>
                  </a:lnTo>
                  <a:lnTo>
                    <a:pt x="218" y="15"/>
                  </a:lnTo>
                  <a:lnTo>
                    <a:pt x="200" y="16"/>
                  </a:lnTo>
                  <a:lnTo>
                    <a:pt x="183" y="15"/>
                  </a:lnTo>
                  <a:lnTo>
                    <a:pt x="166" y="12"/>
                  </a:lnTo>
                  <a:lnTo>
                    <a:pt x="150" y="7"/>
                  </a:lnTo>
                  <a:lnTo>
                    <a:pt x="135" y="0"/>
                  </a:lnTo>
                  <a:lnTo>
                    <a:pt x="110" y="0"/>
                  </a:lnTo>
                  <a:lnTo>
                    <a:pt x="67" y="9"/>
                  </a:lnTo>
                  <a:lnTo>
                    <a:pt x="32" y="32"/>
                  </a:lnTo>
                  <a:lnTo>
                    <a:pt x="9" y="67"/>
                  </a:lnTo>
                  <a:lnTo>
                    <a:pt x="0" y="110"/>
                  </a:lnTo>
                  <a:lnTo>
                    <a:pt x="0" y="252"/>
                  </a:lnTo>
                  <a:lnTo>
                    <a:pt x="401" y="252"/>
                  </a:lnTo>
                  <a:lnTo>
                    <a:pt x="401" y="110"/>
                  </a:lnTo>
                  <a:lnTo>
                    <a:pt x="392" y="67"/>
                  </a:lnTo>
                  <a:lnTo>
                    <a:pt x="368" y="32"/>
                  </a:lnTo>
                  <a:lnTo>
                    <a:pt x="333" y="9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rgbClr val="0F5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87" name="Picture 16">
              <a:extLst>
                <a:ext uri="{FF2B5EF4-FFF2-40B4-BE49-F238E27FC236}">
                  <a16:creationId xmlns:a16="http://schemas.microsoft.com/office/drawing/2014/main" id="{58777C9A-81A1-438E-BE6D-A408A3D00F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4" y="91"/>
              <a:ext cx="232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8" name="Group 14">
            <a:extLst>
              <a:ext uri="{FF2B5EF4-FFF2-40B4-BE49-F238E27FC236}">
                <a16:creationId xmlns:a16="http://schemas.microsoft.com/office/drawing/2014/main" id="{0518A269-C2E3-4745-A6BA-2395C48955E4}"/>
              </a:ext>
            </a:extLst>
          </p:cNvPr>
          <p:cNvGrpSpPr>
            <a:grpSpLocks/>
          </p:cNvGrpSpPr>
          <p:nvPr/>
        </p:nvGrpSpPr>
        <p:grpSpPr bwMode="auto">
          <a:xfrm>
            <a:off x="3659601" y="10515191"/>
            <a:ext cx="339484" cy="417374"/>
            <a:chOff x="6040" y="91"/>
            <a:chExt cx="401" cy="495"/>
          </a:xfrm>
        </p:grpSpPr>
        <p:sp>
          <p:nvSpPr>
            <p:cNvPr id="89" name="Freeform 291">
              <a:extLst>
                <a:ext uri="{FF2B5EF4-FFF2-40B4-BE49-F238E27FC236}">
                  <a16:creationId xmlns:a16="http://schemas.microsoft.com/office/drawing/2014/main" id="{8E109CEA-78CF-4D22-B2CB-9529790EE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" y="333"/>
              <a:ext cx="401" cy="253"/>
            </a:xfrm>
            <a:custGeom>
              <a:avLst/>
              <a:gdLst>
                <a:gd name="T0" fmla="+- 0 6331 6040"/>
                <a:gd name="T1" fmla="*/ T0 w 401"/>
                <a:gd name="T2" fmla="+- 0 334 334"/>
                <a:gd name="T3" fmla="*/ 334 h 253"/>
                <a:gd name="T4" fmla="+- 0 6306 6040"/>
                <a:gd name="T5" fmla="*/ T4 w 401"/>
                <a:gd name="T6" fmla="+- 0 334 334"/>
                <a:gd name="T7" fmla="*/ 334 h 253"/>
                <a:gd name="T8" fmla="+- 0 6291 6040"/>
                <a:gd name="T9" fmla="*/ T8 w 401"/>
                <a:gd name="T10" fmla="+- 0 341 334"/>
                <a:gd name="T11" fmla="*/ 341 h 253"/>
                <a:gd name="T12" fmla="+- 0 6275 6040"/>
                <a:gd name="T13" fmla="*/ T12 w 401"/>
                <a:gd name="T14" fmla="+- 0 346 334"/>
                <a:gd name="T15" fmla="*/ 346 h 253"/>
                <a:gd name="T16" fmla="+- 0 6258 6040"/>
                <a:gd name="T17" fmla="*/ T16 w 401"/>
                <a:gd name="T18" fmla="+- 0 349 334"/>
                <a:gd name="T19" fmla="*/ 349 h 253"/>
                <a:gd name="T20" fmla="+- 0 6240 6040"/>
                <a:gd name="T21" fmla="*/ T20 w 401"/>
                <a:gd name="T22" fmla="+- 0 350 334"/>
                <a:gd name="T23" fmla="*/ 350 h 253"/>
                <a:gd name="T24" fmla="+- 0 6223 6040"/>
                <a:gd name="T25" fmla="*/ T24 w 401"/>
                <a:gd name="T26" fmla="+- 0 349 334"/>
                <a:gd name="T27" fmla="*/ 349 h 253"/>
                <a:gd name="T28" fmla="+- 0 6206 6040"/>
                <a:gd name="T29" fmla="*/ T28 w 401"/>
                <a:gd name="T30" fmla="+- 0 346 334"/>
                <a:gd name="T31" fmla="*/ 346 h 253"/>
                <a:gd name="T32" fmla="+- 0 6190 6040"/>
                <a:gd name="T33" fmla="*/ T32 w 401"/>
                <a:gd name="T34" fmla="+- 0 341 334"/>
                <a:gd name="T35" fmla="*/ 341 h 253"/>
                <a:gd name="T36" fmla="+- 0 6175 6040"/>
                <a:gd name="T37" fmla="*/ T36 w 401"/>
                <a:gd name="T38" fmla="+- 0 334 334"/>
                <a:gd name="T39" fmla="*/ 334 h 253"/>
                <a:gd name="T40" fmla="+- 0 6150 6040"/>
                <a:gd name="T41" fmla="*/ T40 w 401"/>
                <a:gd name="T42" fmla="+- 0 334 334"/>
                <a:gd name="T43" fmla="*/ 334 h 253"/>
                <a:gd name="T44" fmla="+- 0 6107 6040"/>
                <a:gd name="T45" fmla="*/ T44 w 401"/>
                <a:gd name="T46" fmla="+- 0 343 334"/>
                <a:gd name="T47" fmla="*/ 343 h 253"/>
                <a:gd name="T48" fmla="+- 0 6072 6040"/>
                <a:gd name="T49" fmla="*/ T48 w 401"/>
                <a:gd name="T50" fmla="+- 0 366 334"/>
                <a:gd name="T51" fmla="*/ 366 h 253"/>
                <a:gd name="T52" fmla="+- 0 6049 6040"/>
                <a:gd name="T53" fmla="*/ T52 w 401"/>
                <a:gd name="T54" fmla="+- 0 401 334"/>
                <a:gd name="T55" fmla="*/ 401 h 253"/>
                <a:gd name="T56" fmla="+- 0 6040 6040"/>
                <a:gd name="T57" fmla="*/ T56 w 401"/>
                <a:gd name="T58" fmla="+- 0 444 334"/>
                <a:gd name="T59" fmla="*/ 444 h 253"/>
                <a:gd name="T60" fmla="+- 0 6040 6040"/>
                <a:gd name="T61" fmla="*/ T60 w 401"/>
                <a:gd name="T62" fmla="+- 0 586 334"/>
                <a:gd name="T63" fmla="*/ 586 h 253"/>
                <a:gd name="T64" fmla="+- 0 6441 6040"/>
                <a:gd name="T65" fmla="*/ T64 w 401"/>
                <a:gd name="T66" fmla="+- 0 586 334"/>
                <a:gd name="T67" fmla="*/ 586 h 253"/>
                <a:gd name="T68" fmla="+- 0 6441 6040"/>
                <a:gd name="T69" fmla="*/ T68 w 401"/>
                <a:gd name="T70" fmla="+- 0 444 334"/>
                <a:gd name="T71" fmla="*/ 444 h 253"/>
                <a:gd name="T72" fmla="+- 0 6432 6040"/>
                <a:gd name="T73" fmla="*/ T72 w 401"/>
                <a:gd name="T74" fmla="+- 0 401 334"/>
                <a:gd name="T75" fmla="*/ 401 h 253"/>
                <a:gd name="T76" fmla="+- 0 6408 6040"/>
                <a:gd name="T77" fmla="*/ T76 w 401"/>
                <a:gd name="T78" fmla="+- 0 366 334"/>
                <a:gd name="T79" fmla="*/ 366 h 253"/>
                <a:gd name="T80" fmla="+- 0 6373 6040"/>
                <a:gd name="T81" fmla="*/ T80 w 401"/>
                <a:gd name="T82" fmla="+- 0 343 334"/>
                <a:gd name="T83" fmla="*/ 343 h 253"/>
                <a:gd name="T84" fmla="+- 0 6331 6040"/>
                <a:gd name="T85" fmla="*/ T84 w 401"/>
                <a:gd name="T86" fmla="+- 0 334 334"/>
                <a:gd name="T87" fmla="*/ 334 h 2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401" h="253">
                  <a:moveTo>
                    <a:pt x="291" y="0"/>
                  </a:moveTo>
                  <a:lnTo>
                    <a:pt x="266" y="0"/>
                  </a:lnTo>
                  <a:lnTo>
                    <a:pt x="251" y="7"/>
                  </a:lnTo>
                  <a:lnTo>
                    <a:pt x="235" y="12"/>
                  </a:lnTo>
                  <a:lnTo>
                    <a:pt x="218" y="15"/>
                  </a:lnTo>
                  <a:lnTo>
                    <a:pt x="200" y="16"/>
                  </a:lnTo>
                  <a:lnTo>
                    <a:pt x="183" y="15"/>
                  </a:lnTo>
                  <a:lnTo>
                    <a:pt x="166" y="12"/>
                  </a:lnTo>
                  <a:lnTo>
                    <a:pt x="150" y="7"/>
                  </a:lnTo>
                  <a:lnTo>
                    <a:pt x="135" y="0"/>
                  </a:lnTo>
                  <a:lnTo>
                    <a:pt x="110" y="0"/>
                  </a:lnTo>
                  <a:lnTo>
                    <a:pt x="67" y="9"/>
                  </a:lnTo>
                  <a:lnTo>
                    <a:pt x="32" y="32"/>
                  </a:lnTo>
                  <a:lnTo>
                    <a:pt x="9" y="67"/>
                  </a:lnTo>
                  <a:lnTo>
                    <a:pt x="0" y="110"/>
                  </a:lnTo>
                  <a:lnTo>
                    <a:pt x="0" y="252"/>
                  </a:lnTo>
                  <a:lnTo>
                    <a:pt x="401" y="252"/>
                  </a:lnTo>
                  <a:lnTo>
                    <a:pt x="401" y="110"/>
                  </a:lnTo>
                  <a:lnTo>
                    <a:pt x="392" y="67"/>
                  </a:lnTo>
                  <a:lnTo>
                    <a:pt x="368" y="32"/>
                  </a:lnTo>
                  <a:lnTo>
                    <a:pt x="333" y="9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rgbClr val="0F5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90" name="Picture 16">
              <a:extLst>
                <a:ext uri="{FF2B5EF4-FFF2-40B4-BE49-F238E27FC236}">
                  <a16:creationId xmlns:a16="http://schemas.microsoft.com/office/drawing/2014/main" id="{58777C9A-81A1-438E-BE6D-A408A3D00F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4" y="91"/>
              <a:ext cx="232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1" name="Group 14">
            <a:extLst>
              <a:ext uri="{FF2B5EF4-FFF2-40B4-BE49-F238E27FC236}">
                <a16:creationId xmlns:a16="http://schemas.microsoft.com/office/drawing/2014/main" id="{0518A269-C2E3-4745-A6BA-2395C48955E4}"/>
              </a:ext>
            </a:extLst>
          </p:cNvPr>
          <p:cNvGrpSpPr>
            <a:grpSpLocks/>
          </p:cNvGrpSpPr>
          <p:nvPr/>
        </p:nvGrpSpPr>
        <p:grpSpPr bwMode="auto">
          <a:xfrm>
            <a:off x="4034669" y="10515191"/>
            <a:ext cx="339484" cy="417374"/>
            <a:chOff x="6040" y="91"/>
            <a:chExt cx="401" cy="495"/>
          </a:xfrm>
        </p:grpSpPr>
        <p:sp>
          <p:nvSpPr>
            <p:cNvPr id="92" name="Freeform 291">
              <a:extLst>
                <a:ext uri="{FF2B5EF4-FFF2-40B4-BE49-F238E27FC236}">
                  <a16:creationId xmlns:a16="http://schemas.microsoft.com/office/drawing/2014/main" id="{8E109CEA-78CF-4D22-B2CB-9529790EE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" y="333"/>
              <a:ext cx="401" cy="253"/>
            </a:xfrm>
            <a:custGeom>
              <a:avLst/>
              <a:gdLst>
                <a:gd name="T0" fmla="+- 0 6331 6040"/>
                <a:gd name="T1" fmla="*/ T0 w 401"/>
                <a:gd name="T2" fmla="+- 0 334 334"/>
                <a:gd name="T3" fmla="*/ 334 h 253"/>
                <a:gd name="T4" fmla="+- 0 6306 6040"/>
                <a:gd name="T5" fmla="*/ T4 w 401"/>
                <a:gd name="T6" fmla="+- 0 334 334"/>
                <a:gd name="T7" fmla="*/ 334 h 253"/>
                <a:gd name="T8" fmla="+- 0 6291 6040"/>
                <a:gd name="T9" fmla="*/ T8 w 401"/>
                <a:gd name="T10" fmla="+- 0 341 334"/>
                <a:gd name="T11" fmla="*/ 341 h 253"/>
                <a:gd name="T12" fmla="+- 0 6275 6040"/>
                <a:gd name="T13" fmla="*/ T12 w 401"/>
                <a:gd name="T14" fmla="+- 0 346 334"/>
                <a:gd name="T15" fmla="*/ 346 h 253"/>
                <a:gd name="T16" fmla="+- 0 6258 6040"/>
                <a:gd name="T17" fmla="*/ T16 w 401"/>
                <a:gd name="T18" fmla="+- 0 349 334"/>
                <a:gd name="T19" fmla="*/ 349 h 253"/>
                <a:gd name="T20" fmla="+- 0 6240 6040"/>
                <a:gd name="T21" fmla="*/ T20 w 401"/>
                <a:gd name="T22" fmla="+- 0 350 334"/>
                <a:gd name="T23" fmla="*/ 350 h 253"/>
                <a:gd name="T24" fmla="+- 0 6223 6040"/>
                <a:gd name="T25" fmla="*/ T24 w 401"/>
                <a:gd name="T26" fmla="+- 0 349 334"/>
                <a:gd name="T27" fmla="*/ 349 h 253"/>
                <a:gd name="T28" fmla="+- 0 6206 6040"/>
                <a:gd name="T29" fmla="*/ T28 w 401"/>
                <a:gd name="T30" fmla="+- 0 346 334"/>
                <a:gd name="T31" fmla="*/ 346 h 253"/>
                <a:gd name="T32" fmla="+- 0 6190 6040"/>
                <a:gd name="T33" fmla="*/ T32 w 401"/>
                <a:gd name="T34" fmla="+- 0 341 334"/>
                <a:gd name="T35" fmla="*/ 341 h 253"/>
                <a:gd name="T36" fmla="+- 0 6175 6040"/>
                <a:gd name="T37" fmla="*/ T36 w 401"/>
                <a:gd name="T38" fmla="+- 0 334 334"/>
                <a:gd name="T39" fmla="*/ 334 h 253"/>
                <a:gd name="T40" fmla="+- 0 6150 6040"/>
                <a:gd name="T41" fmla="*/ T40 w 401"/>
                <a:gd name="T42" fmla="+- 0 334 334"/>
                <a:gd name="T43" fmla="*/ 334 h 253"/>
                <a:gd name="T44" fmla="+- 0 6107 6040"/>
                <a:gd name="T45" fmla="*/ T44 w 401"/>
                <a:gd name="T46" fmla="+- 0 343 334"/>
                <a:gd name="T47" fmla="*/ 343 h 253"/>
                <a:gd name="T48" fmla="+- 0 6072 6040"/>
                <a:gd name="T49" fmla="*/ T48 w 401"/>
                <a:gd name="T50" fmla="+- 0 366 334"/>
                <a:gd name="T51" fmla="*/ 366 h 253"/>
                <a:gd name="T52" fmla="+- 0 6049 6040"/>
                <a:gd name="T53" fmla="*/ T52 w 401"/>
                <a:gd name="T54" fmla="+- 0 401 334"/>
                <a:gd name="T55" fmla="*/ 401 h 253"/>
                <a:gd name="T56" fmla="+- 0 6040 6040"/>
                <a:gd name="T57" fmla="*/ T56 w 401"/>
                <a:gd name="T58" fmla="+- 0 444 334"/>
                <a:gd name="T59" fmla="*/ 444 h 253"/>
                <a:gd name="T60" fmla="+- 0 6040 6040"/>
                <a:gd name="T61" fmla="*/ T60 w 401"/>
                <a:gd name="T62" fmla="+- 0 586 334"/>
                <a:gd name="T63" fmla="*/ 586 h 253"/>
                <a:gd name="T64" fmla="+- 0 6441 6040"/>
                <a:gd name="T65" fmla="*/ T64 w 401"/>
                <a:gd name="T66" fmla="+- 0 586 334"/>
                <a:gd name="T67" fmla="*/ 586 h 253"/>
                <a:gd name="T68" fmla="+- 0 6441 6040"/>
                <a:gd name="T69" fmla="*/ T68 w 401"/>
                <a:gd name="T70" fmla="+- 0 444 334"/>
                <a:gd name="T71" fmla="*/ 444 h 253"/>
                <a:gd name="T72" fmla="+- 0 6432 6040"/>
                <a:gd name="T73" fmla="*/ T72 w 401"/>
                <a:gd name="T74" fmla="+- 0 401 334"/>
                <a:gd name="T75" fmla="*/ 401 h 253"/>
                <a:gd name="T76" fmla="+- 0 6408 6040"/>
                <a:gd name="T77" fmla="*/ T76 w 401"/>
                <a:gd name="T78" fmla="+- 0 366 334"/>
                <a:gd name="T79" fmla="*/ 366 h 253"/>
                <a:gd name="T80" fmla="+- 0 6373 6040"/>
                <a:gd name="T81" fmla="*/ T80 w 401"/>
                <a:gd name="T82" fmla="+- 0 343 334"/>
                <a:gd name="T83" fmla="*/ 343 h 253"/>
                <a:gd name="T84" fmla="+- 0 6331 6040"/>
                <a:gd name="T85" fmla="*/ T84 w 401"/>
                <a:gd name="T86" fmla="+- 0 334 334"/>
                <a:gd name="T87" fmla="*/ 334 h 2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401" h="253">
                  <a:moveTo>
                    <a:pt x="291" y="0"/>
                  </a:moveTo>
                  <a:lnTo>
                    <a:pt x="266" y="0"/>
                  </a:lnTo>
                  <a:lnTo>
                    <a:pt x="251" y="7"/>
                  </a:lnTo>
                  <a:lnTo>
                    <a:pt x="235" y="12"/>
                  </a:lnTo>
                  <a:lnTo>
                    <a:pt x="218" y="15"/>
                  </a:lnTo>
                  <a:lnTo>
                    <a:pt x="200" y="16"/>
                  </a:lnTo>
                  <a:lnTo>
                    <a:pt x="183" y="15"/>
                  </a:lnTo>
                  <a:lnTo>
                    <a:pt x="166" y="12"/>
                  </a:lnTo>
                  <a:lnTo>
                    <a:pt x="150" y="7"/>
                  </a:lnTo>
                  <a:lnTo>
                    <a:pt x="135" y="0"/>
                  </a:lnTo>
                  <a:lnTo>
                    <a:pt x="110" y="0"/>
                  </a:lnTo>
                  <a:lnTo>
                    <a:pt x="67" y="9"/>
                  </a:lnTo>
                  <a:lnTo>
                    <a:pt x="32" y="32"/>
                  </a:lnTo>
                  <a:lnTo>
                    <a:pt x="9" y="67"/>
                  </a:lnTo>
                  <a:lnTo>
                    <a:pt x="0" y="110"/>
                  </a:lnTo>
                  <a:lnTo>
                    <a:pt x="0" y="252"/>
                  </a:lnTo>
                  <a:lnTo>
                    <a:pt x="401" y="252"/>
                  </a:lnTo>
                  <a:lnTo>
                    <a:pt x="401" y="110"/>
                  </a:lnTo>
                  <a:lnTo>
                    <a:pt x="392" y="67"/>
                  </a:lnTo>
                  <a:lnTo>
                    <a:pt x="368" y="32"/>
                  </a:lnTo>
                  <a:lnTo>
                    <a:pt x="333" y="9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rgbClr val="0F5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93" name="Picture 16">
              <a:extLst>
                <a:ext uri="{FF2B5EF4-FFF2-40B4-BE49-F238E27FC236}">
                  <a16:creationId xmlns:a16="http://schemas.microsoft.com/office/drawing/2014/main" id="{58777C9A-81A1-438E-BE6D-A408A3D00F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4" y="91"/>
              <a:ext cx="232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4" name="Group 14">
            <a:extLst>
              <a:ext uri="{FF2B5EF4-FFF2-40B4-BE49-F238E27FC236}">
                <a16:creationId xmlns:a16="http://schemas.microsoft.com/office/drawing/2014/main" id="{0518A269-C2E3-4745-A6BA-2395C48955E4}"/>
              </a:ext>
            </a:extLst>
          </p:cNvPr>
          <p:cNvGrpSpPr>
            <a:grpSpLocks/>
          </p:cNvGrpSpPr>
          <p:nvPr/>
        </p:nvGrpSpPr>
        <p:grpSpPr bwMode="auto">
          <a:xfrm>
            <a:off x="4409737" y="10510554"/>
            <a:ext cx="339484" cy="417374"/>
            <a:chOff x="6040" y="91"/>
            <a:chExt cx="401" cy="495"/>
          </a:xfrm>
        </p:grpSpPr>
        <p:sp>
          <p:nvSpPr>
            <p:cNvPr id="95" name="Freeform 291">
              <a:extLst>
                <a:ext uri="{FF2B5EF4-FFF2-40B4-BE49-F238E27FC236}">
                  <a16:creationId xmlns:a16="http://schemas.microsoft.com/office/drawing/2014/main" id="{8E109CEA-78CF-4D22-B2CB-9529790EE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" y="333"/>
              <a:ext cx="401" cy="253"/>
            </a:xfrm>
            <a:custGeom>
              <a:avLst/>
              <a:gdLst>
                <a:gd name="T0" fmla="+- 0 6331 6040"/>
                <a:gd name="T1" fmla="*/ T0 w 401"/>
                <a:gd name="T2" fmla="+- 0 334 334"/>
                <a:gd name="T3" fmla="*/ 334 h 253"/>
                <a:gd name="T4" fmla="+- 0 6306 6040"/>
                <a:gd name="T5" fmla="*/ T4 w 401"/>
                <a:gd name="T6" fmla="+- 0 334 334"/>
                <a:gd name="T7" fmla="*/ 334 h 253"/>
                <a:gd name="T8" fmla="+- 0 6291 6040"/>
                <a:gd name="T9" fmla="*/ T8 w 401"/>
                <a:gd name="T10" fmla="+- 0 341 334"/>
                <a:gd name="T11" fmla="*/ 341 h 253"/>
                <a:gd name="T12" fmla="+- 0 6275 6040"/>
                <a:gd name="T13" fmla="*/ T12 w 401"/>
                <a:gd name="T14" fmla="+- 0 346 334"/>
                <a:gd name="T15" fmla="*/ 346 h 253"/>
                <a:gd name="T16" fmla="+- 0 6258 6040"/>
                <a:gd name="T17" fmla="*/ T16 w 401"/>
                <a:gd name="T18" fmla="+- 0 349 334"/>
                <a:gd name="T19" fmla="*/ 349 h 253"/>
                <a:gd name="T20" fmla="+- 0 6240 6040"/>
                <a:gd name="T21" fmla="*/ T20 w 401"/>
                <a:gd name="T22" fmla="+- 0 350 334"/>
                <a:gd name="T23" fmla="*/ 350 h 253"/>
                <a:gd name="T24" fmla="+- 0 6223 6040"/>
                <a:gd name="T25" fmla="*/ T24 w 401"/>
                <a:gd name="T26" fmla="+- 0 349 334"/>
                <a:gd name="T27" fmla="*/ 349 h 253"/>
                <a:gd name="T28" fmla="+- 0 6206 6040"/>
                <a:gd name="T29" fmla="*/ T28 w 401"/>
                <a:gd name="T30" fmla="+- 0 346 334"/>
                <a:gd name="T31" fmla="*/ 346 h 253"/>
                <a:gd name="T32" fmla="+- 0 6190 6040"/>
                <a:gd name="T33" fmla="*/ T32 w 401"/>
                <a:gd name="T34" fmla="+- 0 341 334"/>
                <a:gd name="T35" fmla="*/ 341 h 253"/>
                <a:gd name="T36" fmla="+- 0 6175 6040"/>
                <a:gd name="T37" fmla="*/ T36 w 401"/>
                <a:gd name="T38" fmla="+- 0 334 334"/>
                <a:gd name="T39" fmla="*/ 334 h 253"/>
                <a:gd name="T40" fmla="+- 0 6150 6040"/>
                <a:gd name="T41" fmla="*/ T40 w 401"/>
                <a:gd name="T42" fmla="+- 0 334 334"/>
                <a:gd name="T43" fmla="*/ 334 h 253"/>
                <a:gd name="T44" fmla="+- 0 6107 6040"/>
                <a:gd name="T45" fmla="*/ T44 w 401"/>
                <a:gd name="T46" fmla="+- 0 343 334"/>
                <a:gd name="T47" fmla="*/ 343 h 253"/>
                <a:gd name="T48" fmla="+- 0 6072 6040"/>
                <a:gd name="T49" fmla="*/ T48 w 401"/>
                <a:gd name="T50" fmla="+- 0 366 334"/>
                <a:gd name="T51" fmla="*/ 366 h 253"/>
                <a:gd name="T52" fmla="+- 0 6049 6040"/>
                <a:gd name="T53" fmla="*/ T52 w 401"/>
                <a:gd name="T54" fmla="+- 0 401 334"/>
                <a:gd name="T55" fmla="*/ 401 h 253"/>
                <a:gd name="T56" fmla="+- 0 6040 6040"/>
                <a:gd name="T57" fmla="*/ T56 w 401"/>
                <a:gd name="T58" fmla="+- 0 444 334"/>
                <a:gd name="T59" fmla="*/ 444 h 253"/>
                <a:gd name="T60" fmla="+- 0 6040 6040"/>
                <a:gd name="T61" fmla="*/ T60 w 401"/>
                <a:gd name="T62" fmla="+- 0 586 334"/>
                <a:gd name="T63" fmla="*/ 586 h 253"/>
                <a:gd name="T64" fmla="+- 0 6441 6040"/>
                <a:gd name="T65" fmla="*/ T64 w 401"/>
                <a:gd name="T66" fmla="+- 0 586 334"/>
                <a:gd name="T67" fmla="*/ 586 h 253"/>
                <a:gd name="T68" fmla="+- 0 6441 6040"/>
                <a:gd name="T69" fmla="*/ T68 w 401"/>
                <a:gd name="T70" fmla="+- 0 444 334"/>
                <a:gd name="T71" fmla="*/ 444 h 253"/>
                <a:gd name="T72" fmla="+- 0 6432 6040"/>
                <a:gd name="T73" fmla="*/ T72 w 401"/>
                <a:gd name="T74" fmla="+- 0 401 334"/>
                <a:gd name="T75" fmla="*/ 401 h 253"/>
                <a:gd name="T76" fmla="+- 0 6408 6040"/>
                <a:gd name="T77" fmla="*/ T76 w 401"/>
                <a:gd name="T78" fmla="+- 0 366 334"/>
                <a:gd name="T79" fmla="*/ 366 h 253"/>
                <a:gd name="T80" fmla="+- 0 6373 6040"/>
                <a:gd name="T81" fmla="*/ T80 w 401"/>
                <a:gd name="T82" fmla="+- 0 343 334"/>
                <a:gd name="T83" fmla="*/ 343 h 253"/>
                <a:gd name="T84" fmla="+- 0 6331 6040"/>
                <a:gd name="T85" fmla="*/ T84 w 401"/>
                <a:gd name="T86" fmla="+- 0 334 334"/>
                <a:gd name="T87" fmla="*/ 334 h 2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401" h="253">
                  <a:moveTo>
                    <a:pt x="291" y="0"/>
                  </a:moveTo>
                  <a:lnTo>
                    <a:pt x="266" y="0"/>
                  </a:lnTo>
                  <a:lnTo>
                    <a:pt x="251" y="7"/>
                  </a:lnTo>
                  <a:lnTo>
                    <a:pt x="235" y="12"/>
                  </a:lnTo>
                  <a:lnTo>
                    <a:pt x="218" y="15"/>
                  </a:lnTo>
                  <a:lnTo>
                    <a:pt x="200" y="16"/>
                  </a:lnTo>
                  <a:lnTo>
                    <a:pt x="183" y="15"/>
                  </a:lnTo>
                  <a:lnTo>
                    <a:pt x="166" y="12"/>
                  </a:lnTo>
                  <a:lnTo>
                    <a:pt x="150" y="7"/>
                  </a:lnTo>
                  <a:lnTo>
                    <a:pt x="135" y="0"/>
                  </a:lnTo>
                  <a:lnTo>
                    <a:pt x="110" y="0"/>
                  </a:lnTo>
                  <a:lnTo>
                    <a:pt x="67" y="9"/>
                  </a:lnTo>
                  <a:lnTo>
                    <a:pt x="32" y="32"/>
                  </a:lnTo>
                  <a:lnTo>
                    <a:pt x="9" y="67"/>
                  </a:lnTo>
                  <a:lnTo>
                    <a:pt x="0" y="110"/>
                  </a:lnTo>
                  <a:lnTo>
                    <a:pt x="0" y="252"/>
                  </a:lnTo>
                  <a:lnTo>
                    <a:pt x="401" y="252"/>
                  </a:lnTo>
                  <a:lnTo>
                    <a:pt x="401" y="110"/>
                  </a:lnTo>
                  <a:lnTo>
                    <a:pt x="392" y="67"/>
                  </a:lnTo>
                  <a:lnTo>
                    <a:pt x="368" y="32"/>
                  </a:lnTo>
                  <a:lnTo>
                    <a:pt x="333" y="9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rgbClr val="0F5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96" name="Picture 16">
              <a:extLst>
                <a:ext uri="{FF2B5EF4-FFF2-40B4-BE49-F238E27FC236}">
                  <a16:creationId xmlns:a16="http://schemas.microsoft.com/office/drawing/2014/main" id="{58777C9A-81A1-438E-BE6D-A408A3D00F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4" y="91"/>
              <a:ext cx="232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7" name="TextBox 96"/>
          <p:cNvSpPr txBox="1"/>
          <p:nvPr/>
        </p:nvSpPr>
        <p:spPr>
          <a:xfrm>
            <a:off x="5225679" y="8722192"/>
            <a:ext cx="455933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Οικογένεια 3 ατόμων</a:t>
            </a:r>
            <a:endParaRPr kumimoji="0" lang="el-GR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225679" y="9557791"/>
            <a:ext cx="750570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Οικογένεια 4 ατόμων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225679" y="10455002"/>
            <a:ext cx="750570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Οικογένεια 5 ή περισσότερων ατόμων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27620" y="10376111"/>
            <a:ext cx="64770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l-GR" sz="3000" b="1" i="0" u="none" strike="noStrike" cap="none" spc="0" normalizeH="0" baseline="0" dirty="0">
                <a:ln>
                  <a:noFill/>
                </a:ln>
                <a:solidFill>
                  <a:srgbClr val="0F5EA6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+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13423567" y="7031255"/>
            <a:ext cx="2096804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€25.000</a:t>
            </a:r>
            <a:endParaRPr kumimoji="0" lang="el-GR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3423567" y="7883655"/>
            <a:ext cx="234445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€45.000</a:t>
            </a:r>
            <a:endParaRPr lang="el-GR" dirty="0"/>
          </a:p>
        </p:txBody>
      </p:sp>
      <p:sp>
        <p:nvSpPr>
          <p:cNvPr id="103" name="TextBox 102"/>
          <p:cNvSpPr txBox="1"/>
          <p:nvPr/>
        </p:nvSpPr>
        <p:spPr>
          <a:xfrm>
            <a:off x="13423567" y="8723204"/>
            <a:ext cx="2096804" cy="6058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€50.000</a:t>
            </a:r>
            <a:endParaRPr lang="el-GR" dirty="0"/>
          </a:p>
        </p:txBody>
      </p:sp>
      <p:sp>
        <p:nvSpPr>
          <p:cNvPr id="105" name="TextBox 104"/>
          <p:cNvSpPr txBox="1"/>
          <p:nvPr/>
        </p:nvSpPr>
        <p:spPr>
          <a:xfrm>
            <a:off x="13423567" y="9614851"/>
            <a:ext cx="2096804" cy="6058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€55.000</a:t>
            </a:r>
            <a:endParaRPr lang="el-GR" dirty="0"/>
          </a:p>
        </p:txBody>
      </p:sp>
      <p:sp>
        <p:nvSpPr>
          <p:cNvPr id="106" name="TextBox 105"/>
          <p:cNvSpPr txBox="1"/>
          <p:nvPr/>
        </p:nvSpPr>
        <p:spPr>
          <a:xfrm>
            <a:off x="13423567" y="10505491"/>
            <a:ext cx="2096804" cy="6058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€65.000</a:t>
            </a:r>
            <a:endParaRPr lang="el-GR" dirty="0"/>
          </a:p>
        </p:txBody>
      </p:sp>
      <p:sp>
        <p:nvSpPr>
          <p:cNvPr id="107" name="TextBox 106"/>
          <p:cNvSpPr txBox="1"/>
          <p:nvPr/>
        </p:nvSpPr>
        <p:spPr>
          <a:xfrm>
            <a:off x="16904671" y="7031255"/>
            <a:ext cx="2096804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€35.000</a:t>
            </a:r>
            <a:endParaRPr kumimoji="0" lang="el-GR" sz="30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 Neue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6904671" y="7883655"/>
            <a:ext cx="234445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€55.000</a:t>
            </a:r>
            <a:endParaRPr lang="el-GR" dirty="0">
              <a:solidFill>
                <a:srgbClr val="C00000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6904671" y="8723204"/>
            <a:ext cx="2096804" cy="6058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€65.000</a:t>
            </a:r>
            <a:endParaRPr lang="el-GR" dirty="0">
              <a:solidFill>
                <a:srgbClr val="C00000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6904671" y="9614851"/>
            <a:ext cx="2096804" cy="6058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€70.000</a:t>
            </a:r>
            <a:endParaRPr lang="el-GR" dirty="0">
              <a:solidFill>
                <a:srgbClr val="C00000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6904671" y="10505491"/>
            <a:ext cx="2096804" cy="6058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€75.000</a:t>
            </a:r>
            <a:endParaRPr lang="el-GR" dirty="0">
              <a:solidFill>
                <a:srgbClr val="C00000"/>
              </a:solidFill>
            </a:endParaRPr>
          </a:p>
        </p:txBody>
      </p:sp>
      <p:sp>
        <p:nvSpPr>
          <p:cNvPr id="112" name="ΠρΟνοιες ΝΕου ΠλαισΙου"/>
          <p:cNvSpPr txBox="1"/>
          <p:nvPr/>
        </p:nvSpPr>
        <p:spPr>
          <a:xfrm>
            <a:off x="13037791" y="6125766"/>
            <a:ext cx="2609580" cy="619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lnSpc>
                <a:spcPct val="120000"/>
              </a:lnSpc>
              <a:defRPr sz="4000" cap="all">
                <a:solidFill>
                  <a:srgbClr val="2F77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l-GR" sz="2800" dirty="0"/>
              <a:t>ΥΦΙΣΤΑΜΕΝΟ</a:t>
            </a:r>
            <a:endParaRPr sz="2800" dirty="0"/>
          </a:p>
        </p:txBody>
      </p:sp>
      <p:sp>
        <p:nvSpPr>
          <p:cNvPr id="113" name="ΠρΟνοιες ΝΕου ΠλαισΙου"/>
          <p:cNvSpPr txBox="1"/>
          <p:nvPr/>
        </p:nvSpPr>
        <p:spPr>
          <a:xfrm>
            <a:off x="16179939" y="6125766"/>
            <a:ext cx="3793918" cy="619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lnSpc>
                <a:spcPct val="120000"/>
              </a:lnSpc>
              <a:defRPr sz="4000" cap="all">
                <a:solidFill>
                  <a:srgbClr val="2F77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l-GR" sz="2800" dirty="0"/>
              <a:t>ΝΕΟ (</a:t>
            </a:r>
            <a:r>
              <a:rPr lang="el-GR" sz="2800" dirty="0" err="1"/>
              <a:t>εξοχωσ</a:t>
            </a:r>
            <a:r>
              <a:rPr lang="el-GR" sz="2800" dirty="0"/>
              <a:t>)</a:t>
            </a:r>
            <a:endParaRPr sz="2800" dirty="0"/>
          </a:p>
        </p:txBody>
      </p:sp>
      <p:sp>
        <p:nvSpPr>
          <p:cNvPr id="115" name="TextBox 114"/>
          <p:cNvSpPr txBox="1"/>
          <p:nvPr/>
        </p:nvSpPr>
        <p:spPr>
          <a:xfrm>
            <a:off x="10550802" y="5391468"/>
            <a:ext cx="10713755" cy="625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Μέγιστο Ακαθάριστο Οικογενειακό Εισόδημα σε €</a:t>
            </a:r>
            <a:endParaRPr kumimoji="0" lang="el-GR" sz="3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427717" y="5966909"/>
            <a:ext cx="5091932" cy="625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Σύνθεση Οικογένειας</a:t>
            </a:r>
            <a:endParaRPr kumimoji="0" lang="el-GR" sz="3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761382"/>
            <a:ext cx="24384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l-GR" sz="3600" dirty="0">
                <a:solidFill>
                  <a:srgbClr val="0A7D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Για 123 κοινότητες από τις 259 με πληθυσμό 19.253 κατοίκους </a:t>
            </a:r>
          </a:p>
          <a:p>
            <a:r>
              <a:rPr lang="el-GR" sz="3600" dirty="0">
                <a:solidFill>
                  <a:srgbClr val="0A7D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ισχύουν διευρυμένα εισοδηματικά κριτήρια</a:t>
            </a:r>
            <a:r>
              <a:rPr lang="en-US" sz="3600" dirty="0">
                <a:solidFill>
                  <a:srgbClr val="0A7D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kumimoji="0" lang="el-GR" sz="3600" b="1" i="0" u="none" strike="noStrike" cap="none" spc="0" normalizeH="0" baseline="0" dirty="0">
              <a:ln>
                <a:noFill/>
              </a:ln>
              <a:solidFill>
                <a:srgbClr val="0A7D8F"/>
              </a:solidFill>
              <a:effectLst/>
              <a:uFillTx/>
              <a:sym typeface="Helvetica Neue"/>
            </a:endParaRPr>
          </a:p>
        </p:txBody>
      </p:sp>
      <p:cxnSp>
        <p:nvCxnSpPr>
          <p:cNvPr id="100" name="Ευθεία γραμμή σύνδεσης 99"/>
          <p:cNvCxnSpPr/>
          <p:nvPr/>
        </p:nvCxnSpPr>
        <p:spPr>
          <a:xfrm flipV="1">
            <a:off x="-431800" y="3327400"/>
            <a:ext cx="26644600" cy="101600"/>
          </a:xfrm>
          <a:prstGeom prst="line">
            <a:avLst/>
          </a:prstGeom>
          <a:noFill/>
          <a:ln w="44450" cap="flat">
            <a:solidFill>
              <a:schemeClr val="bg2">
                <a:lumMod val="5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984" y="10354105"/>
            <a:ext cx="15700723" cy="3345352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ΚΥΠΡΙΑΚΗ ΔΗΜΟΚΡΑΤΙΑ / ΠΝΕΥΜΑΤΙΚΑ ΔΙΚΑΙΩΜΑΤΑ 2020"/>
          <p:cNvSpPr txBox="1"/>
          <p:nvPr/>
        </p:nvSpPr>
        <p:spPr>
          <a:xfrm>
            <a:off x="1210618" y="12858825"/>
            <a:ext cx="4015061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/>
              <a:t>ΚΥΠΡΙΑΚΗ ΔΗΜΟΚΡΑΤΙΑ</a:t>
            </a:r>
            <a:r>
              <a:rPr dirty="0"/>
              <a:t> / ΠΝΕΥΜΑΤΙΚΑ ΔΙΚΑΙΩΜΑΤΑ 2020</a:t>
            </a:r>
          </a:p>
        </p:txBody>
      </p:sp>
      <p:sp>
        <p:nvSpPr>
          <p:cNvPr id="335" name="headline goes here goes here"/>
          <p:cNvSpPr txBox="1"/>
          <p:nvPr/>
        </p:nvSpPr>
        <p:spPr>
          <a:xfrm>
            <a:off x="1270000" y="1137821"/>
            <a:ext cx="8376920" cy="2005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lnSpc>
                <a:spcPct val="120000"/>
              </a:lnSpc>
              <a:defRPr sz="4000" cap="all">
                <a:solidFill>
                  <a:srgbClr val="30778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l-GR" sz="5400" dirty="0"/>
              <a:t>ΤΙ ΣΗΜΑΙΝΕΙ </a:t>
            </a:r>
          </a:p>
          <a:p>
            <a:r>
              <a:rPr lang="el-GR" sz="5400" dirty="0"/>
              <a:t>ΠΡΟΣΙΤΗ ΚΑΤΟΙΚΙΑ</a:t>
            </a:r>
            <a:endParaRPr sz="5400" dirty="0"/>
          </a:p>
        </p:txBody>
      </p:sp>
      <p:sp>
        <p:nvSpPr>
          <p:cNvPr id="337" name="ΥΠΟΥΡΓΕΙΟ ΟΙΚΟΝΟΜΙΚΩΝ"/>
          <p:cNvSpPr txBox="1">
            <a:spLocks noGrp="1"/>
          </p:cNvSpPr>
          <p:nvPr>
            <p:ph type="subTitle" sz="quarter" idx="1"/>
          </p:nvPr>
        </p:nvSpPr>
        <p:spPr>
          <a:xfrm>
            <a:off x="11104845" y="12424383"/>
            <a:ext cx="9605670" cy="61397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800" dirty="0"/>
              <a:t>ΥΠΟΥΡΓΕΙΟ </a:t>
            </a:r>
            <a:r>
              <a:rPr lang="el-GR" sz="2800" dirty="0"/>
              <a:t>ΕΣΩΤΕΡΙΚΩΝ</a:t>
            </a:r>
            <a:endParaRPr sz="2800" dirty="0"/>
          </a:p>
        </p:txBody>
      </p:sp>
      <p:sp>
        <p:nvSpPr>
          <p:cNvPr id="339" name="Lorem ipsum dolor sit amet, consec etur adip iscin elit.…"/>
          <p:cNvSpPr txBox="1"/>
          <p:nvPr/>
        </p:nvSpPr>
        <p:spPr>
          <a:xfrm>
            <a:off x="2976787" y="5682418"/>
            <a:ext cx="4642543" cy="3426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r>
              <a:rPr lang="el-GR" sz="3600" b="0" dirty="0">
                <a:latin typeface="Arial" panose="020B0604020202020204" pitchFamily="34" charset="0"/>
                <a:cs typeface="Arial" panose="020B0604020202020204" pitchFamily="34" charset="0"/>
              </a:rPr>
              <a:t>Το νοικοκυριό ΔΕΝ ξοδεύει περισσότερο από 30% του ακαθάριστου εισοδήματός του για σκοπούς στέγασης.</a:t>
            </a:r>
            <a:endParaRPr lang="en-CY" sz="3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Γράφημα 3"/>
          <p:cNvGraphicFramePr/>
          <p:nvPr>
            <p:extLst>
              <p:ext uri="{D42A27DB-BD31-4B8C-83A1-F6EECF244321}">
                <p14:modId xmlns:p14="http://schemas.microsoft.com/office/powerpoint/2010/main" val="1708092488"/>
              </p:ext>
            </p:extLst>
          </p:nvPr>
        </p:nvGraphicFramePr>
        <p:xfrm>
          <a:off x="10337801" y="1562099"/>
          <a:ext cx="9875961" cy="9486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8" name="Picture 4" descr="Flat home house icon - Transparent PNG &amp; SVG vector fi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76" y="2820989"/>
            <a:ext cx="2460624" cy="246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ish free vector icons designed by Pause08 | Food icons, Food icon png, Png  ic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9487" y="2820989"/>
            <a:ext cx="2207203" cy="220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609614" y="5394313"/>
            <a:ext cx="3683000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l-G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ΣΤΕΓΑΣΗ</a:t>
            </a:r>
            <a:endParaRPr kumimoji="0" lang="el-GR" sz="4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1038" name="Picture 14" descr="T-Shirt Icon - Free Download, PNG and Vec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5664" y="6642862"/>
            <a:ext cx="2083562" cy="208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ar icon - Free download on Iconfind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2081" y="7034466"/>
            <a:ext cx="1808772" cy="180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1496005" y="5199885"/>
            <a:ext cx="3683000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l-G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ΔΙΑΤΡΟΦΗ</a:t>
            </a:r>
            <a:endParaRPr kumimoji="0" lang="el-GR" sz="4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598196" y="8911128"/>
            <a:ext cx="3683000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l-G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ΕΝΔΥΣΗ</a:t>
            </a:r>
            <a:endParaRPr kumimoji="0" lang="el-GR" sz="4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654712" y="8792437"/>
            <a:ext cx="3683000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l-G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ΛΟΙΠΑ ΕΞΟΔΑ</a:t>
            </a:r>
            <a:endParaRPr kumimoji="0" lang="el-GR" sz="4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0312468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984" y="10354105"/>
            <a:ext cx="15700723" cy="3345352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ΚΥΠΡΙΑΚΗ ΔΗΜΟΚΡΑΤΙΑ / ΠΝΕΥΜΑΤΙΚΑ ΔΙΚΑΙΩΜΑΤΑ 2020"/>
          <p:cNvSpPr txBox="1"/>
          <p:nvPr/>
        </p:nvSpPr>
        <p:spPr>
          <a:xfrm>
            <a:off x="1210618" y="12858825"/>
            <a:ext cx="4015061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ΚΥΠΡΙΑΚΗ ΔΗΜΟΚΡΑΤΙΑ</a:t>
            </a:r>
            <a:r>
              <a:t> / ΠΝΕΥΜΑΤΙΚΑ ΔΙΚΑΙΩΜΑΤΑ 2020</a:t>
            </a:r>
          </a:p>
        </p:txBody>
      </p:sp>
      <p:sp>
        <p:nvSpPr>
          <p:cNvPr id="172" name="ΥΠΟΥΡΓΕΙΟ ΕΣΩΤΕΡΙΚΩΝ"/>
          <p:cNvSpPr txBox="1">
            <a:spLocks noGrp="1"/>
          </p:cNvSpPr>
          <p:nvPr>
            <p:ph type="subTitle" sz="quarter" idx="1"/>
          </p:nvPr>
        </p:nvSpPr>
        <p:spPr>
          <a:xfrm>
            <a:off x="11104845" y="12424383"/>
            <a:ext cx="9605670" cy="61397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800" dirty="0"/>
              <a:t>ΥΠΟΥΡΓΕΙΟ ΕΣΩΤΕΡΙΚΩΝ</a:t>
            </a:r>
          </a:p>
        </p:txBody>
      </p:sp>
      <p:sp>
        <p:nvSpPr>
          <p:cNvPr id="26" name="ΧΩΡΟΤΑΞΙΚΟ…"/>
          <p:cNvSpPr txBox="1"/>
          <p:nvPr/>
        </p:nvSpPr>
        <p:spPr>
          <a:xfrm>
            <a:off x="-4138198" y="1784015"/>
            <a:ext cx="24384000" cy="1108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>
              <a:lnSpc>
                <a:spcPct val="120000"/>
              </a:lnSpc>
              <a:defRPr sz="4000" cap="all">
                <a:solidFill>
                  <a:srgbClr val="32788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l-GR" sz="6000" dirty="0"/>
              <a:t>ΔΗΜΙΟΥΡΓΙΑ ΠΡΟΣΙΤΗΣ ΚΑΤΟΙΚΙΑΣ</a:t>
            </a:r>
            <a:endParaRPr sz="6000" dirty="0"/>
          </a:p>
        </p:txBody>
      </p:sp>
      <p:graphicFrame>
        <p:nvGraphicFramePr>
          <p:cNvPr id="27" name="Diagram 1">
            <a:extLst>
              <a:ext uri="{FF2B5EF4-FFF2-40B4-BE49-F238E27FC236}">
                <a16:creationId xmlns:a16="http://schemas.microsoft.com/office/drawing/2014/main" id="{4CDCE020-5A6F-4652-88B8-17352D6B2E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5981956"/>
              </p:ext>
            </p:extLst>
          </p:nvPr>
        </p:nvGraphicFramePr>
        <p:xfrm>
          <a:off x="3564088" y="3455826"/>
          <a:ext cx="16605514" cy="1238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Ορθογώνιο 2"/>
          <p:cNvSpPr/>
          <p:nvPr/>
        </p:nvSpPr>
        <p:spPr>
          <a:xfrm>
            <a:off x="4521200" y="4694688"/>
            <a:ext cx="17485265" cy="1222851"/>
          </a:xfrm>
          <a:prstGeom prst="rect">
            <a:avLst/>
          </a:prstGeom>
          <a:solidFill>
            <a:srgbClr val="0A7D8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63065" y="4904399"/>
            <a:ext cx="17043400" cy="15183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4800" b="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Μειώνεται το ελάχιστο εμβαδό τεμαχίου σε 2 οικόπεδα, αντί 4 </a:t>
            </a:r>
            <a:endParaRPr lang="en-CY" sz="48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4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44" name="Diagram 1">
            <a:extLst>
              <a:ext uri="{FF2B5EF4-FFF2-40B4-BE49-F238E27FC236}">
                <a16:creationId xmlns:a16="http://schemas.microsoft.com/office/drawing/2014/main" id="{4CDCE020-5A6F-4652-88B8-17352D6B2E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8630653"/>
              </p:ext>
            </p:extLst>
          </p:nvPr>
        </p:nvGraphicFramePr>
        <p:xfrm>
          <a:off x="3564088" y="6726065"/>
          <a:ext cx="16605514" cy="1238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3" name="Ορθογώνιο 52"/>
          <p:cNvSpPr/>
          <p:nvPr/>
        </p:nvSpPr>
        <p:spPr>
          <a:xfrm>
            <a:off x="4521200" y="7948915"/>
            <a:ext cx="17485265" cy="1872000"/>
          </a:xfrm>
          <a:prstGeom prst="rect">
            <a:avLst/>
          </a:prstGeom>
          <a:solidFill>
            <a:srgbClr val="0A7D8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963065" y="8012768"/>
            <a:ext cx="17043400" cy="20453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14000"/>
              </a:lnSpc>
            </a:pPr>
            <a:r>
              <a:rPr lang="el-GR" sz="4800" b="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Μειώνεται το ελάχιστο εμβαδό τεμαχίου σε 4 οικόπεδα, αντί 6</a:t>
            </a:r>
          </a:p>
          <a:p>
            <a:pPr lvl="0" algn="l" defTabSz="1066800">
              <a:lnSpc>
                <a:spcPct val="114000"/>
              </a:lnSpc>
              <a:spcBef>
                <a:spcPct val="0"/>
              </a:spcBef>
              <a:spcAft>
                <a:spcPct val="35000"/>
              </a:spcAft>
            </a:pPr>
            <a:r>
              <a:rPr lang="el-GR" sz="4800" b="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Μειώνεται ο συντελεστής Ζώνης στο 1.20:1, αντί 1.40:1</a:t>
            </a:r>
            <a:endParaRPr lang="en-CY" sz="48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35632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984" y="10354105"/>
            <a:ext cx="15700723" cy="3345352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ΚΥΠΡΙΑΚΗ ΔΗΜΟΚΡΑΤΙΑ / ΠΝΕΥΜΑΤΙΚΑ ΔΙΚΑΙΩΜΑΤΑ 2020"/>
          <p:cNvSpPr txBox="1"/>
          <p:nvPr/>
        </p:nvSpPr>
        <p:spPr>
          <a:xfrm>
            <a:off x="1210618" y="12858825"/>
            <a:ext cx="4015061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ΚΥΠΡΙΑΚΗ ΔΗΜΟΚΡΑΤΙΑ</a:t>
            </a:r>
            <a:r>
              <a:t> / ΠΝΕΥΜΑΤΙΚΑ ΔΙΚΑΙΩΜΑΤΑ 2020</a:t>
            </a:r>
          </a:p>
        </p:txBody>
      </p:sp>
      <p:sp>
        <p:nvSpPr>
          <p:cNvPr id="172" name="ΥΠΟΥΡΓΕΙΟ ΕΣΩΤΕΡΙΚΩΝ"/>
          <p:cNvSpPr txBox="1">
            <a:spLocks noGrp="1"/>
          </p:cNvSpPr>
          <p:nvPr>
            <p:ph type="subTitle" sz="quarter" idx="1"/>
          </p:nvPr>
        </p:nvSpPr>
        <p:spPr>
          <a:xfrm>
            <a:off x="11104845" y="12424383"/>
            <a:ext cx="9605670" cy="61397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800" dirty="0"/>
              <a:t>ΥΠΟΥΡΓΕΙΟ ΕΣΩΤΕΡΙΚΩΝ</a:t>
            </a:r>
          </a:p>
        </p:txBody>
      </p:sp>
      <p:sp>
        <p:nvSpPr>
          <p:cNvPr id="26" name="ΧΩΡΟΤΑΞΙΚΟ…"/>
          <p:cNvSpPr txBox="1"/>
          <p:nvPr/>
        </p:nvSpPr>
        <p:spPr>
          <a:xfrm>
            <a:off x="-2291270" y="1501067"/>
            <a:ext cx="24384000" cy="1108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>
              <a:lnSpc>
                <a:spcPct val="120000"/>
              </a:lnSpc>
              <a:defRPr sz="4000" cap="all">
                <a:solidFill>
                  <a:srgbClr val="32788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l-GR" sz="6000" dirty="0"/>
              <a:t>ΔΗΜΙΟΥΡΓΙΑ </a:t>
            </a:r>
            <a:r>
              <a:rPr lang="el-GR" sz="6000" dirty="0" err="1"/>
              <a:t>αγορασ</a:t>
            </a:r>
            <a:r>
              <a:rPr lang="el-GR" sz="6000" dirty="0"/>
              <a:t> </a:t>
            </a:r>
            <a:r>
              <a:rPr lang="el-GR" sz="6000" dirty="0" err="1"/>
              <a:t>προσιτου</a:t>
            </a:r>
            <a:r>
              <a:rPr lang="el-GR" sz="6000" dirty="0"/>
              <a:t> </a:t>
            </a:r>
            <a:r>
              <a:rPr lang="el-GR" sz="6000" dirty="0" err="1"/>
              <a:t>ενοικιου</a:t>
            </a:r>
            <a:endParaRPr sz="6000" dirty="0"/>
          </a:p>
        </p:txBody>
      </p:sp>
      <p:graphicFrame>
        <p:nvGraphicFramePr>
          <p:cNvPr id="44" name="Diagram 1">
            <a:extLst>
              <a:ext uri="{FF2B5EF4-FFF2-40B4-BE49-F238E27FC236}">
                <a16:creationId xmlns:a16="http://schemas.microsoft.com/office/drawing/2014/main" id="{4CDCE020-5A6F-4652-88B8-17352D6B2E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2423954"/>
              </p:ext>
            </p:extLst>
          </p:nvPr>
        </p:nvGraphicFramePr>
        <p:xfrm>
          <a:off x="3218148" y="4680110"/>
          <a:ext cx="16605514" cy="1238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3" name="Ορθογώνιο 52"/>
          <p:cNvSpPr/>
          <p:nvPr/>
        </p:nvSpPr>
        <p:spPr>
          <a:xfrm>
            <a:off x="1524000" y="6008021"/>
            <a:ext cx="21158200" cy="3276000"/>
          </a:xfrm>
          <a:prstGeom prst="rect">
            <a:avLst/>
          </a:prstGeom>
          <a:solidFill>
            <a:srgbClr val="0A7D8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194801" y="6270083"/>
            <a:ext cx="21446182" cy="2872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l-GR" sz="4800" b="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Καταργείται το ελάχιστο εμβαδόν τεμαχίου </a:t>
            </a:r>
          </a:p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l-GR" sz="4800" b="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Μειώνεται υποχρέωση ενοικίασης δομήσιμου εμβαδού στο 50%, αντί 70%</a:t>
            </a:r>
          </a:p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l-GR" sz="4800" b="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Μειώνεται υποχρέωση της ενοικίασης μονάδων για 5 χρόνια, αντί 8</a:t>
            </a:r>
            <a:endParaRPr lang="en-CY" sz="48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60598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557</Words>
  <Application>Microsoft Office PowerPoint</Application>
  <PresentationFormat>Custom</PresentationFormat>
  <Paragraphs>114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Helvetica Neue</vt:lpstr>
      <vt:lpstr>Helvetica Neue Light</vt:lpstr>
      <vt:lpstr>Helvetica Neue Medium</vt:lpstr>
      <vt:lpstr>Tahoma</vt:lpstr>
      <vt:lpstr>White</vt:lpstr>
      <vt:lpstr>Βελτίωση του  Νέου Πλαισίου Στεγαστικής Πολιτικής</vt:lpstr>
      <vt:lpstr>Σχέδιο Αναζωογόνησης Ορεινών, Ακριτικών και Μειονεκτικών Περιοχών.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Πολεοδομική άδεια. Νέο πλαίσιο αδειοδότησης.</dc:title>
  <dc:creator>Maria Charalambous</dc:creator>
  <cp:lastModifiedBy>Ioanna Nikiphorou</cp:lastModifiedBy>
  <cp:revision>20</cp:revision>
  <dcterms:modified xsi:type="dcterms:W3CDTF">2020-11-16T06:32:33Z</dcterms:modified>
</cp:coreProperties>
</file>